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143500" cx="9144000"/>
  <p:notesSz cx="6858000" cy="9144000"/>
  <p:embeddedFontLst>
    <p:embeddedFont>
      <p:font typeface="Roboto"/>
      <p:regular r:id="rId50"/>
      <p:bold r:id="rId51"/>
      <p:italic r:id="rId52"/>
      <p:boldItalic r:id="rId53"/>
    </p:embeddedFont>
    <p:embeddedFont>
      <p:font typeface="Manrope"/>
      <p:regular r:id="rId54"/>
      <p:bold r:id="rId55"/>
    </p:embeddedFont>
    <p:embeddedFont>
      <p:font typeface="Bebas Neue"/>
      <p:regular r:id="rId56"/>
    </p:embeddedFont>
    <p:embeddedFont>
      <p:font typeface="Libre Franklin Black"/>
      <p:bold r:id="rId57"/>
      <p:boldItalic r:id="rId58"/>
    </p:embeddedFont>
    <p:embeddedFont>
      <p:font typeface="Pacifico"/>
      <p:regular r:id="rId59"/>
    </p:embeddedFont>
    <p:embeddedFont>
      <p:font typeface="Archivo Thin"/>
      <p:regular r:id="rId60"/>
      <p:bold r:id="rId61"/>
      <p:italic r:id="rId62"/>
      <p:boldItalic r:id="rId63"/>
    </p:embeddedFont>
    <p:embeddedFont>
      <p:font typeface="Libre Franklin Medium"/>
      <p:regular r:id="rId64"/>
      <p:bold r:id="rId65"/>
      <p:italic r:id="rId66"/>
      <p:boldItalic r:id="rId67"/>
    </p:embeddedFont>
    <p:embeddedFont>
      <p:font typeface="Archivo"/>
      <p:regular r:id="rId68"/>
      <p:bold r:id="rId69"/>
      <p:italic r:id="rId70"/>
      <p:boldItalic r:id="rId71"/>
    </p:embeddedFont>
    <p:embeddedFont>
      <p:font typeface="Archivo Black"/>
      <p:bold r:id="rId72"/>
      <p:boldItalic r:id="rId73"/>
    </p:embeddedFont>
    <p:embeddedFont>
      <p:font typeface="Calistoga"/>
      <p:regular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ArchivoBlack-boldItalic.fntdata"/><Relationship Id="rId72" Type="http://schemas.openxmlformats.org/officeDocument/2006/relationships/font" Target="fonts/ArchivoBlack-bold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74" Type="http://schemas.openxmlformats.org/officeDocument/2006/relationships/font" Target="fonts/Calistoga-regular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Archivo-boldItalic.fntdata"/><Relationship Id="rId70" Type="http://schemas.openxmlformats.org/officeDocument/2006/relationships/font" Target="fonts/Archivo-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ArchivoThin-italic.fntdata"/><Relationship Id="rId61" Type="http://schemas.openxmlformats.org/officeDocument/2006/relationships/font" Target="fonts/ArchivoThin-bold.fntdata"/><Relationship Id="rId20" Type="http://schemas.openxmlformats.org/officeDocument/2006/relationships/slide" Target="slides/slide16.xml"/><Relationship Id="rId64" Type="http://schemas.openxmlformats.org/officeDocument/2006/relationships/font" Target="fonts/LibreFranklinMedium-regular.fntdata"/><Relationship Id="rId63" Type="http://schemas.openxmlformats.org/officeDocument/2006/relationships/font" Target="fonts/ArchivoThin-boldItalic.fntdata"/><Relationship Id="rId22" Type="http://schemas.openxmlformats.org/officeDocument/2006/relationships/slide" Target="slides/slide18.xml"/><Relationship Id="rId66" Type="http://schemas.openxmlformats.org/officeDocument/2006/relationships/font" Target="fonts/LibreFranklinMedium-italic.fntdata"/><Relationship Id="rId21" Type="http://schemas.openxmlformats.org/officeDocument/2006/relationships/slide" Target="slides/slide17.xml"/><Relationship Id="rId65" Type="http://schemas.openxmlformats.org/officeDocument/2006/relationships/font" Target="fonts/LibreFranklinMedium-bold.fntdata"/><Relationship Id="rId24" Type="http://schemas.openxmlformats.org/officeDocument/2006/relationships/slide" Target="slides/slide20.xml"/><Relationship Id="rId68" Type="http://schemas.openxmlformats.org/officeDocument/2006/relationships/font" Target="fonts/Archivo-regular.fntdata"/><Relationship Id="rId23" Type="http://schemas.openxmlformats.org/officeDocument/2006/relationships/slide" Target="slides/slide19.xml"/><Relationship Id="rId67" Type="http://schemas.openxmlformats.org/officeDocument/2006/relationships/font" Target="fonts/LibreFranklinMedium-boldItalic.fntdata"/><Relationship Id="rId60" Type="http://schemas.openxmlformats.org/officeDocument/2006/relationships/font" Target="fonts/ArchivoThin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Archivo-bold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7.xml"/><Relationship Id="rId55" Type="http://schemas.openxmlformats.org/officeDocument/2006/relationships/font" Target="fonts/Manrope-bold.fntdata"/><Relationship Id="rId10" Type="http://schemas.openxmlformats.org/officeDocument/2006/relationships/slide" Target="slides/slide6.xml"/><Relationship Id="rId54" Type="http://schemas.openxmlformats.org/officeDocument/2006/relationships/font" Target="fonts/Manrope-regular.fntdata"/><Relationship Id="rId13" Type="http://schemas.openxmlformats.org/officeDocument/2006/relationships/slide" Target="slides/slide9.xml"/><Relationship Id="rId57" Type="http://schemas.openxmlformats.org/officeDocument/2006/relationships/font" Target="fonts/LibreFranklinBlack-bold.fntdata"/><Relationship Id="rId12" Type="http://schemas.openxmlformats.org/officeDocument/2006/relationships/slide" Target="slides/slide8.xml"/><Relationship Id="rId56" Type="http://schemas.openxmlformats.org/officeDocument/2006/relationships/font" Target="fonts/BebasNeue-regular.fntdata"/><Relationship Id="rId15" Type="http://schemas.openxmlformats.org/officeDocument/2006/relationships/slide" Target="slides/slide11.xml"/><Relationship Id="rId59" Type="http://schemas.openxmlformats.org/officeDocument/2006/relationships/font" Target="fonts/Pacifico-regular.fntdata"/><Relationship Id="rId14" Type="http://schemas.openxmlformats.org/officeDocument/2006/relationships/slide" Target="slides/slide10.xml"/><Relationship Id="rId58" Type="http://schemas.openxmlformats.org/officeDocument/2006/relationships/font" Target="fonts/LibreFranklinBlack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17aea67c5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17aea67c5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3c9241731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3c9241731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3c9241731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3c9241731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17253b3ca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17253b3ca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3c8322eb5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3c8322eb5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1f15a51915_3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1f15a51915_3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3c9241731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3c9241731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3c9241731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3c9241731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3c9241731f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3c9241731f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3c9241731f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3c9241731f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3c9241731f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3c9241731f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3ceed9e2f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3ceed9e2f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17aea67c5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17aea67c5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1f15a5191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1f15a5191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1f15a51915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1f15a51915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1f15a51915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1f15a51915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3c9241731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3c9241731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3ceed9e2f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3ceed9e2f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17253b3ca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217253b3ca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17253b3ca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17253b3ca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17253b3c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17253b3c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3c8322eb5c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3c8322eb5c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172da56971_4_18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172da56971_4_18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172da56971_4_18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172da56971_4_18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3c8322eb5c_3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3c8322eb5c_3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3c8322eb5c_3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3c8322eb5c_3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1f15a51915_3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1f15a51915_3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3c8322eb5c_3_1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3c8322eb5c_3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3c8322eb5c_3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3c8322eb5c_3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3c8322eb5c_3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3c8322eb5c_3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3c8322eb5c_3_1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3c8322eb5c_3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3c8322eb5c_3_1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3c8322eb5c_3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172da5697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172da5697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3c8322eb5c_3_1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3c8322eb5c_3_1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3c8322eb5c_3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3c8322eb5c_3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3c8322eb5c_3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23c8322eb5c_3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3c8322eb5c_3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3c8322eb5c_3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3c8322eb5c_3_1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3c8322eb5c_3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3c8322eb5c_3_1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23c8322eb5c_3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082aefac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082aefac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17253b3c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17253b3c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17253b3ca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17253b3ca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17253b3c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17253b3c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17253b3ca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17253b3ca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49038"/>
            <a:ext cx="4097400" cy="268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0" name="Google Shape;10;p2"/>
          <p:cNvGrpSpPr/>
          <p:nvPr/>
        </p:nvGrpSpPr>
        <p:grpSpPr>
          <a:xfrm rot="-320037">
            <a:off x="7216800" y="-753705"/>
            <a:ext cx="3163888" cy="2166517"/>
            <a:chOff x="5684400" y="2459425"/>
            <a:chExt cx="1578725" cy="1080400"/>
          </a:xfrm>
        </p:grpSpPr>
        <p:sp>
          <p:nvSpPr>
            <p:cNvPr id="11" name="Google Shape;11;p2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970391">
            <a:off x="5189155" y="1487323"/>
            <a:ext cx="3163781" cy="2168858"/>
            <a:chOff x="5684400" y="2459425"/>
            <a:chExt cx="1578725" cy="1080400"/>
          </a:xfrm>
        </p:grpSpPr>
        <p:sp>
          <p:nvSpPr>
            <p:cNvPr id="15" name="Google Shape;15;p2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 rot="127723">
            <a:off x="7085366" y="3812059"/>
            <a:ext cx="3162158" cy="2164022"/>
            <a:chOff x="5684400" y="2459425"/>
            <a:chExt cx="1578725" cy="1080400"/>
          </a:xfrm>
        </p:grpSpPr>
        <p:sp>
          <p:nvSpPr>
            <p:cNvPr id="19" name="Google Shape;19;p2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12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10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hasCustomPrompt="1" type="title"/>
          </p:nvPr>
        </p:nvSpPr>
        <p:spPr>
          <a:xfrm>
            <a:off x="1149000" y="1288375"/>
            <a:ext cx="6576000" cy="197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6" name="Google Shape;156;p14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57" name="Google Shape;157;p14"/>
          <p:cNvGrpSpPr/>
          <p:nvPr/>
        </p:nvGrpSpPr>
        <p:grpSpPr>
          <a:xfrm>
            <a:off x="6706446" y="-739687"/>
            <a:ext cx="3150457" cy="3149323"/>
            <a:chOff x="3004400" y="1715425"/>
            <a:chExt cx="2292075" cy="2291250"/>
          </a:xfrm>
        </p:grpSpPr>
        <p:sp>
          <p:nvSpPr>
            <p:cNvPr id="158" name="Google Shape;158;p14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4"/>
          <p:cNvGrpSpPr/>
          <p:nvPr/>
        </p:nvGrpSpPr>
        <p:grpSpPr>
          <a:xfrm>
            <a:off x="-616073" y="2879895"/>
            <a:ext cx="2658578" cy="2657621"/>
            <a:chOff x="3004400" y="1715425"/>
            <a:chExt cx="2292075" cy="2291250"/>
          </a:xfrm>
        </p:grpSpPr>
        <p:sp>
          <p:nvSpPr>
            <p:cNvPr id="168" name="Google Shape;168;p14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77" name="Google Shape;177;p14"/>
          <p:cNvCxnSpPr/>
          <p:nvPr/>
        </p:nvCxnSpPr>
        <p:spPr>
          <a:xfrm rot="10800000">
            <a:off x="1549500" y="4821925"/>
            <a:ext cx="6781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type="title"/>
          </p:nvPr>
        </p:nvSpPr>
        <p:spPr>
          <a:xfrm>
            <a:off x="2582825" y="474850"/>
            <a:ext cx="65271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hasCustomPrompt="1" idx="2" type="title"/>
          </p:nvPr>
        </p:nvSpPr>
        <p:spPr>
          <a:xfrm>
            <a:off x="2582825" y="1513500"/>
            <a:ext cx="7347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16"/>
          <p:cNvSpPr txBox="1"/>
          <p:nvPr>
            <p:ph hasCustomPrompt="1" idx="3" type="title"/>
          </p:nvPr>
        </p:nvSpPr>
        <p:spPr>
          <a:xfrm>
            <a:off x="2582825" y="3066249"/>
            <a:ext cx="7347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3" name="Google Shape;183;p16"/>
          <p:cNvSpPr txBox="1"/>
          <p:nvPr>
            <p:ph hasCustomPrompt="1" idx="4" type="title"/>
          </p:nvPr>
        </p:nvSpPr>
        <p:spPr>
          <a:xfrm>
            <a:off x="2582825" y="2289875"/>
            <a:ext cx="7347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4" name="Google Shape;184;p16"/>
          <p:cNvSpPr txBox="1"/>
          <p:nvPr>
            <p:ph idx="1" type="subTitle"/>
          </p:nvPr>
        </p:nvSpPr>
        <p:spPr>
          <a:xfrm>
            <a:off x="3480237" y="1511850"/>
            <a:ext cx="4131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16"/>
          <p:cNvSpPr txBox="1"/>
          <p:nvPr>
            <p:ph idx="5" type="subTitle"/>
          </p:nvPr>
        </p:nvSpPr>
        <p:spPr>
          <a:xfrm>
            <a:off x="3480237" y="2288225"/>
            <a:ext cx="4131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16"/>
          <p:cNvSpPr txBox="1"/>
          <p:nvPr>
            <p:ph idx="6" type="subTitle"/>
          </p:nvPr>
        </p:nvSpPr>
        <p:spPr>
          <a:xfrm>
            <a:off x="3480237" y="3064600"/>
            <a:ext cx="4131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7" name="Google Shape;187;p16"/>
          <p:cNvSpPr txBox="1"/>
          <p:nvPr>
            <p:ph hasCustomPrompt="1" idx="7" type="title"/>
          </p:nvPr>
        </p:nvSpPr>
        <p:spPr>
          <a:xfrm>
            <a:off x="2582825" y="3842624"/>
            <a:ext cx="7347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6"/>
          <p:cNvSpPr txBox="1"/>
          <p:nvPr>
            <p:ph idx="8" type="subTitle"/>
          </p:nvPr>
        </p:nvSpPr>
        <p:spPr>
          <a:xfrm>
            <a:off x="3480237" y="3840975"/>
            <a:ext cx="4131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89" name="Google Shape;189;p16"/>
          <p:cNvGrpSpPr/>
          <p:nvPr/>
        </p:nvGrpSpPr>
        <p:grpSpPr>
          <a:xfrm rot="-4135957">
            <a:off x="107281" y="645131"/>
            <a:ext cx="2243080" cy="1866073"/>
            <a:chOff x="611800" y="2028150"/>
            <a:chExt cx="1986475" cy="1650750"/>
          </a:xfrm>
        </p:grpSpPr>
        <p:sp>
          <p:nvSpPr>
            <p:cNvPr id="190" name="Google Shape;190;p16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16"/>
          <p:cNvGrpSpPr/>
          <p:nvPr/>
        </p:nvGrpSpPr>
        <p:grpSpPr>
          <a:xfrm rot="1371598">
            <a:off x="487859" y="3290840"/>
            <a:ext cx="1888910" cy="1571604"/>
            <a:chOff x="611800" y="2028150"/>
            <a:chExt cx="1986475" cy="1650750"/>
          </a:xfrm>
        </p:grpSpPr>
        <p:sp>
          <p:nvSpPr>
            <p:cNvPr id="194" name="Google Shape;194;p16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7" name="Google Shape;197;p16"/>
          <p:cNvCxnSpPr/>
          <p:nvPr/>
        </p:nvCxnSpPr>
        <p:spPr>
          <a:xfrm rot="10800000">
            <a:off x="2607975" y="4821925"/>
            <a:ext cx="5207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7"/>
          <p:cNvSpPr txBox="1"/>
          <p:nvPr>
            <p:ph type="title"/>
          </p:nvPr>
        </p:nvSpPr>
        <p:spPr>
          <a:xfrm>
            <a:off x="4970200" y="938150"/>
            <a:ext cx="33315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0" name="Google Shape;200;p17"/>
          <p:cNvSpPr txBox="1"/>
          <p:nvPr>
            <p:ph hasCustomPrompt="1" idx="2" type="title"/>
          </p:nvPr>
        </p:nvSpPr>
        <p:spPr>
          <a:xfrm>
            <a:off x="3477097" y="1214348"/>
            <a:ext cx="1261800" cy="113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01" name="Google Shape;201;p17"/>
          <p:cNvGrpSpPr/>
          <p:nvPr/>
        </p:nvGrpSpPr>
        <p:grpSpPr>
          <a:xfrm rot="-1549936">
            <a:off x="6625565" y="3159046"/>
            <a:ext cx="3610425" cy="2470793"/>
            <a:chOff x="5684400" y="2459425"/>
            <a:chExt cx="1578725" cy="1080400"/>
          </a:xfrm>
        </p:grpSpPr>
        <p:sp>
          <p:nvSpPr>
            <p:cNvPr id="202" name="Google Shape;202;p17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17"/>
          <p:cNvGrpSpPr/>
          <p:nvPr/>
        </p:nvGrpSpPr>
        <p:grpSpPr>
          <a:xfrm rot="-3944895">
            <a:off x="-1771485" y="10072"/>
            <a:ext cx="4759467" cy="3257283"/>
            <a:chOff x="5684400" y="2459425"/>
            <a:chExt cx="1578725" cy="1080400"/>
          </a:xfrm>
        </p:grpSpPr>
        <p:sp>
          <p:nvSpPr>
            <p:cNvPr id="206" name="Google Shape;206;p17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9" name="Google Shape;209;p17"/>
          <p:cNvCxnSpPr/>
          <p:nvPr/>
        </p:nvCxnSpPr>
        <p:spPr>
          <a:xfrm rot="10800000">
            <a:off x="713225" y="4821925"/>
            <a:ext cx="604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>
            <p:ph type="title"/>
          </p:nvPr>
        </p:nvSpPr>
        <p:spPr>
          <a:xfrm>
            <a:off x="3952668" y="2090325"/>
            <a:ext cx="2688000" cy="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2" name="Google Shape;212;p18"/>
          <p:cNvSpPr txBox="1"/>
          <p:nvPr>
            <p:ph hasCustomPrompt="1" idx="2" type="title"/>
          </p:nvPr>
        </p:nvSpPr>
        <p:spPr>
          <a:xfrm>
            <a:off x="2503332" y="1980375"/>
            <a:ext cx="1261800" cy="113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213" name="Google Shape;213;p18"/>
          <p:cNvCxnSpPr/>
          <p:nvPr/>
        </p:nvCxnSpPr>
        <p:spPr>
          <a:xfrm rot="10800000">
            <a:off x="713100" y="4821925"/>
            <a:ext cx="7701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4914475" y="3398225"/>
            <a:ext cx="35163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19"/>
          <p:cNvSpPr txBox="1"/>
          <p:nvPr>
            <p:ph hasCustomPrompt="1" idx="2" type="title"/>
          </p:nvPr>
        </p:nvSpPr>
        <p:spPr>
          <a:xfrm>
            <a:off x="6982375" y="2464910"/>
            <a:ext cx="1448400" cy="113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17" name="Google Shape;217;p19"/>
          <p:cNvGrpSpPr/>
          <p:nvPr/>
        </p:nvGrpSpPr>
        <p:grpSpPr>
          <a:xfrm rot="-5398898">
            <a:off x="-259778" y="923907"/>
            <a:ext cx="3099696" cy="2579132"/>
            <a:chOff x="611800" y="2028150"/>
            <a:chExt cx="1986475" cy="1650750"/>
          </a:xfrm>
        </p:grpSpPr>
        <p:sp>
          <p:nvSpPr>
            <p:cNvPr id="218" name="Google Shape;218;p19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19"/>
          <p:cNvGrpSpPr/>
          <p:nvPr/>
        </p:nvGrpSpPr>
        <p:grpSpPr>
          <a:xfrm rot="5401102">
            <a:off x="2320338" y="1002658"/>
            <a:ext cx="3099696" cy="2579132"/>
            <a:chOff x="611800" y="2028150"/>
            <a:chExt cx="1986475" cy="1650750"/>
          </a:xfrm>
        </p:grpSpPr>
        <p:sp>
          <p:nvSpPr>
            <p:cNvPr id="222" name="Google Shape;222;p19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5" name="Google Shape;225;p19"/>
          <p:cNvCxnSpPr/>
          <p:nvPr/>
        </p:nvCxnSpPr>
        <p:spPr>
          <a:xfrm rot="10800000">
            <a:off x="2386075" y="4821925"/>
            <a:ext cx="604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20"/>
          <p:cNvGrpSpPr/>
          <p:nvPr/>
        </p:nvGrpSpPr>
        <p:grpSpPr>
          <a:xfrm flipH="1" rot="-4542689">
            <a:off x="-1405763" y="-489053"/>
            <a:ext cx="2748002" cy="1880804"/>
            <a:chOff x="5684400" y="2459425"/>
            <a:chExt cx="1578725" cy="1080400"/>
          </a:xfrm>
        </p:grpSpPr>
        <p:sp>
          <p:nvSpPr>
            <p:cNvPr id="228" name="Google Shape;228;p20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20"/>
          <p:cNvGrpSpPr/>
          <p:nvPr/>
        </p:nvGrpSpPr>
        <p:grpSpPr>
          <a:xfrm rot="-1925868">
            <a:off x="7884174" y="4032834"/>
            <a:ext cx="2417261" cy="1654309"/>
            <a:chOff x="5684400" y="2459425"/>
            <a:chExt cx="1578725" cy="1080400"/>
          </a:xfrm>
        </p:grpSpPr>
        <p:sp>
          <p:nvSpPr>
            <p:cNvPr id="232" name="Google Shape;232;p20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20"/>
          <p:cNvSpPr txBox="1"/>
          <p:nvPr>
            <p:ph type="title"/>
          </p:nvPr>
        </p:nvSpPr>
        <p:spPr>
          <a:xfrm>
            <a:off x="987700" y="474850"/>
            <a:ext cx="71685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804800" y="1501050"/>
            <a:ext cx="4558500" cy="17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804792" y="539500"/>
            <a:ext cx="1261800" cy="113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Libre Franklin Black"/>
              <a:buNone/>
              <a:defRPr sz="600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5" name="Google Shape;25;p3"/>
          <p:cNvGrpSpPr/>
          <p:nvPr/>
        </p:nvGrpSpPr>
        <p:grpSpPr>
          <a:xfrm rot="-5400000">
            <a:off x="5835285" y="-725311"/>
            <a:ext cx="4391381" cy="3005349"/>
            <a:chOff x="5684400" y="2459425"/>
            <a:chExt cx="1578725" cy="1080400"/>
          </a:xfrm>
        </p:grpSpPr>
        <p:sp>
          <p:nvSpPr>
            <p:cNvPr id="26" name="Google Shape;26;p3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 flipH="1">
            <a:off x="-1389590" y="3757400"/>
            <a:ext cx="2876700" cy="287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" name="Google Shape;30;p3"/>
          <p:cNvCxnSpPr/>
          <p:nvPr/>
        </p:nvCxnSpPr>
        <p:spPr>
          <a:xfrm rot="10800000">
            <a:off x="1770375" y="4821925"/>
            <a:ext cx="604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8" name="Google Shape;238;p21"/>
          <p:cNvGrpSpPr/>
          <p:nvPr/>
        </p:nvGrpSpPr>
        <p:grpSpPr>
          <a:xfrm rot="-5272382">
            <a:off x="-809529" y="-66049"/>
            <a:ext cx="1769549" cy="1211098"/>
            <a:chOff x="5684400" y="2459425"/>
            <a:chExt cx="1578725" cy="1080400"/>
          </a:xfrm>
        </p:grpSpPr>
        <p:sp>
          <p:nvSpPr>
            <p:cNvPr id="239" name="Google Shape;239;p21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1"/>
          <p:cNvGrpSpPr/>
          <p:nvPr/>
        </p:nvGrpSpPr>
        <p:grpSpPr>
          <a:xfrm rot="4849221">
            <a:off x="7822622" y="-139885"/>
            <a:ext cx="2430473" cy="1663631"/>
            <a:chOff x="5684400" y="2459425"/>
            <a:chExt cx="1578725" cy="1080400"/>
          </a:xfrm>
        </p:grpSpPr>
        <p:sp>
          <p:nvSpPr>
            <p:cNvPr id="243" name="Google Shape;243;p21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8" name="Google Shape;248;p22"/>
          <p:cNvGrpSpPr/>
          <p:nvPr/>
        </p:nvGrpSpPr>
        <p:grpSpPr>
          <a:xfrm rot="10800000">
            <a:off x="8128014" y="3943026"/>
            <a:ext cx="1923280" cy="1922588"/>
            <a:chOff x="3004400" y="1715425"/>
            <a:chExt cx="2292075" cy="2291250"/>
          </a:xfrm>
        </p:grpSpPr>
        <p:sp>
          <p:nvSpPr>
            <p:cNvPr id="249" name="Google Shape;249;p22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" name="Google Shape;258;p22"/>
          <p:cNvGrpSpPr/>
          <p:nvPr/>
        </p:nvGrpSpPr>
        <p:grpSpPr>
          <a:xfrm rot="10800000">
            <a:off x="189413" y="-411557"/>
            <a:ext cx="1353012" cy="1352525"/>
            <a:chOff x="3004400" y="1715425"/>
            <a:chExt cx="2292075" cy="2291250"/>
          </a:xfrm>
        </p:grpSpPr>
        <p:sp>
          <p:nvSpPr>
            <p:cNvPr id="259" name="Google Shape;259;p22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22"/>
          <p:cNvGrpSpPr/>
          <p:nvPr/>
        </p:nvGrpSpPr>
        <p:grpSpPr>
          <a:xfrm rot="10800000">
            <a:off x="-518737" y="493493"/>
            <a:ext cx="1353012" cy="1352525"/>
            <a:chOff x="3004400" y="1715425"/>
            <a:chExt cx="2292075" cy="2291250"/>
          </a:xfrm>
        </p:grpSpPr>
        <p:sp>
          <p:nvSpPr>
            <p:cNvPr id="269" name="Google Shape;269;p22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idx="1" type="subTitle"/>
          </p:nvPr>
        </p:nvSpPr>
        <p:spPr>
          <a:xfrm>
            <a:off x="713225" y="1968600"/>
            <a:ext cx="6017400" cy="20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3"/>
          <p:cNvSpPr txBox="1"/>
          <p:nvPr>
            <p:ph type="title"/>
          </p:nvPr>
        </p:nvSpPr>
        <p:spPr>
          <a:xfrm>
            <a:off x="713225" y="1092000"/>
            <a:ext cx="6017400" cy="6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1" name="Google Shape;281;p23"/>
          <p:cNvGrpSpPr/>
          <p:nvPr/>
        </p:nvGrpSpPr>
        <p:grpSpPr>
          <a:xfrm rot="-10107548">
            <a:off x="7093087" y="-547489"/>
            <a:ext cx="2880421" cy="2396463"/>
            <a:chOff x="611800" y="2028150"/>
            <a:chExt cx="1986475" cy="1650750"/>
          </a:xfrm>
        </p:grpSpPr>
        <p:sp>
          <p:nvSpPr>
            <p:cNvPr id="282" name="Google Shape;282;p23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"/>
          <p:cNvSpPr txBox="1"/>
          <p:nvPr>
            <p:ph idx="1" type="subTitle"/>
          </p:nvPr>
        </p:nvSpPr>
        <p:spPr>
          <a:xfrm>
            <a:off x="720000" y="1928825"/>
            <a:ext cx="7209600" cy="20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 ExtraBold"/>
              <a:buAutoNum type="arabicPeriod"/>
              <a:defRPr sz="16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87" name="Google Shape;287;p24"/>
          <p:cNvSpPr txBox="1"/>
          <p:nvPr>
            <p:ph type="title"/>
          </p:nvPr>
        </p:nvSpPr>
        <p:spPr>
          <a:xfrm>
            <a:off x="716550" y="474850"/>
            <a:ext cx="7710900" cy="13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88" name="Google Shape;288;p24"/>
          <p:cNvGrpSpPr/>
          <p:nvPr/>
        </p:nvGrpSpPr>
        <p:grpSpPr>
          <a:xfrm>
            <a:off x="7210538" y="1779838"/>
            <a:ext cx="2647576" cy="2646623"/>
            <a:chOff x="3004400" y="1715425"/>
            <a:chExt cx="2292075" cy="2291250"/>
          </a:xfrm>
        </p:grpSpPr>
        <p:sp>
          <p:nvSpPr>
            <p:cNvPr id="289" name="Google Shape;289;p24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24"/>
          <p:cNvGrpSpPr/>
          <p:nvPr/>
        </p:nvGrpSpPr>
        <p:grpSpPr>
          <a:xfrm>
            <a:off x="7745528" y="-331995"/>
            <a:ext cx="2112606" cy="2111845"/>
            <a:chOff x="3004400" y="1715425"/>
            <a:chExt cx="2292075" cy="2291250"/>
          </a:xfrm>
        </p:grpSpPr>
        <p:sp>
          <p:nvSpPr>
            <p:cNvPr id="299" name="Google Shape;299;p24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25"/>
          <p:cNvGrpSpPr/>
          <p:nvPr/>
        </p:nvGrpSpPr>
        <p:grpSpPr>
          <a:xfrm flipH="1" rot="2161885">
            <a:off x="7598114" y="-496826"/>
            <a:ext cx="2792022" cy="1910870"/>
            <a:chOff x="5684400" y="2459425"/>
            <a:chExt cx="1578725" cy="1080400"/>
          </a:xfrm>
        </p:grpSpPr>
        <p:sp>
          <p:nvSpPr>
            <p:cNvPr id="310" name="Google Shape;310;p25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25"/>
          <p:cNvGrpSpPr/>
          <p:nvPr/>
        </p:nvGrpSpPr>
        <p:grpSpPr>
          <a:xfrm flipH="1" rot="-7480233">
            <a:off x="-1329256" y="3985252"/>
            <a:ext cx="2906806" cy="1989422"/>
            <a:chOff x="5684400" y="2459425"/>
            <a:chExt cx="1578725" cy="1080400"/>
          </a:xfrm>
        </p:grpSpPr>
        <p:sp>
          <p:nvSpPr>
            <p:cNvPr id="314" name="Google Shape;314;p25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5"/>
          <p:cNvSpPr txBox="1"/>
          <p:nvPr>
            <p:ph idx="1" type="subTitle"/>
          </p:nvPr>
        </p:nvSpPr>
        <p:spPr>
          <a:xfrm>
            <a:off x="988950" y="1920017"/>
            <a:ext cx="7166100" cy="26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anrope ExtraBold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arabicPeriod"/>
              <a:defRPr/>
            </a:lvl9pPr>
          </a:lstStyle>
          <a:p/>
        </p:txBody>
      </p:sp>
      <p:cxnSp>
        <p:nvCxnSpPr>
          <p:cNvPr id="318" name="Google Shape;318;p25"/>
          <p:cNvCxnSpPr/>
          <p:nvPr/>
        </p:nvCxnSpPr>
        <p:spPr>
          <a:xfrm rot="10800000">
            <a:off x="1574850" y="4821925"/>
            <a:ext cx="6855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9" name="Google Shape;319;p25"/>
          <p:cNvGrpSpPr/>
          <p:nvPr/>
        </p:nvGrpSpPr>
        <p:grpSpPr>
          <a:xfrm flipH="1" rot="8378341">
            <a:off x="7099045" y="3923218"/>
            <a:ext cx="2906838" cy="1989364"/>
            <a:chOff x="5684400" y="2459425"/>
            <a:chExt cx="1578725" cy="1080400"/>
          </a:xfrm>
        </p:grpSpPr>
        <p:sp>
          <p:nvSpPr>
            <p:cNvPr id="320" name="Google Shape;320;p25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 txBox="1"/>
          <p:nvPr>
            <p:ph idx="1" type="subTitle"/>
          </p:nvPr>
        </p:nvSpPr>
        <p:spPr>
          <a:xfrm>
            <a:off x="720000" y="1379050"/>
            <a:ext cx="6827400" cy="1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5" name="Google Shape;325;p26"/>
          <p:cNvSpPr txBox="1"/>
          <p:nvPr>
            <p:ph type="title"/>
          </p:nvPr>
        </p:nvSpPr>
        <p:spPr>
          <a:xfrm>
            <a:off x="720000" y="445025"/>
            <a:ext cx="77109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26" name="Google Shape;326;p26"/>
          <p:cNvGrpSpPr/>
          <p:nvPr/>
        </p:nvGrpSpPr>
        <p:grpSpPr>
          <a:xfrm rot="-8441425">
            <a:off x="7868155" y="-603093"/>
            <a:ext cx="2183049" cy="1816285"/>
            <a:chOff x="611800" y="2028150"/>
            <a:chExt cx="1986475" cy="1650750"/>
          </a:xfrm>
        </p:grpSpPr>
        <p:sp>
          <p:nvSpPr>
            <p:cNvPr id="327" name="Google Shape;327;p26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26"/>
          <p:cNvGrpSpPr/>
          <p:nvPr/>
        </p:nvGrpSpPr>
        <p:grpSpPr>
          <a:xfrm rot="-4038145">
            <a:off x="8278055" y="4154957"/>
            <a:ext cx="1363212" cy="1134104"/>
            <a:chOff x="611800" y="2028150"/>
            <a:chExt cx="1986475" cy="1650750"/>
          </a:xfrm>
        </p:grpSpPr>
        <p:sp>
          <p:nvSpPr>
            <p:cNvPr id="331" name="Google Shape;331;p26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6"/>
          <p:cNvGrpSpPr/>
          <p:nvPr/>
        </p:nvGrpSpPr>
        <p:grpSpPr>
          <a:xfrm rot="2358575">
            <a:off x="-872070" y="3766345"/>
            <a:ext cx="2183049" cy="1816285"/>
            <a:chOff x="611800" y="2028150"/>
            <a:chExt cx="1986475" cy="1650750"/>
          </a:xfrm>
        </p:grpSpPr>
        <p:sp>
          <p:nvSpPr>
            <p:cNvPr id="335" name="Google Shape;335;p26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26"/>
          <p:cNvGrpSpPr/>
          <p:nvPr/>
        </p:nvGrpSpPr>
        <p:grpSpPr>
          <a:xfrm rot="6761855">
            <a:off x="-462132" y="-309523"/>
            <a:ext cx="1363212" cy="1134104"/>
            <a:chOff x="611800" y="2028150"/>
            <a:chExt cx="1986475" cy="1650750"/>
          </a:xfrm>
        </p:grpSpPr>
        <p:sp>
          <p:nvSpPr>
            <p:cNvPr id="339" name="Google Shape;339;p26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2" name="Google Shape;342;p26"/>
          <p:cNvCxnSpPr/>
          <p:nvPr/>
        </p:nvCxnSpPr>
        <p:spPr>
          <a:xfrm rot="10800000">
            <a:off x="1549650" y="4821925"/>
            <a:ext cx="604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7"/>
          <p:cNvSpPr txBox="1"/>
          <p:nvPr>
            <p:ph type="title"/>
          </p:nvPr>
        </p:nvSpPr>
        <p:spPr>
          <a:xfrm>
            <a:off x="2185350" y="620637"/>
            <a:ext cx="4773300" cy="12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27"/>
          <p:cNvSpPr txBox="1"/>
          <p:nvPr>
            <p:ph idx="1" type="subTitle"/>
          </p:nvPr>
        </p:nvSpPr>
        <p:spPr>
          <a:xfrm>
            <a:off x="2185350" y="1716186"/>
            <a:ext cx="4773300" cy="13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27"/>
          <p:cNvSpPr txBox="1"/>
          <p:nvPr/>
        </p:nvSpPr>
        <p:spPr>
          <a:xfrm>
            <a:off x="2185350" y="3470526"/>
            <a:ext cx="47733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This presentation template was created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/>
              </a:rPr>
              <a:t>Flaticon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infographics &amp; images by </a:t>
            </a:r>
            <a:r>
              <a:rPr b="1" lang="en" sz="1200">
                <a:solidFill>
                  <a:schemeClr val="hlink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/>
              </a:rPr>
              <a:t>Freepik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and content by </a:t>
            </a: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Eliana Delacour</a:t>
            </a:r>
            <a:endParaRPr b="1"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347" name="Google Shape;347;p27"/>
          <p:cNvGrpSpPr/>
          <p:nvPr/>
        </p:nvGrpSpPr>
        <p:grpSpPr>
          <a:xfrm rot="10800000">
            <a:off x="-37282" y="-467633"/>
            <a:ext cx="2276030" cy="2275211"/>
            <a:chOff x="3004400" y="1715425"/>
            <a:chExt cx="2292075" cy="2291250"/>
          </a:xfrm>
        </p:grpSpPr>
        <p:sp>
          <p:nvSpPr>
            <p:cNvPr id="348" name="Google Shape;348;p27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27"/>
          <p:cNvGrpSpPr/>
          <p:nvPr/>
        </p:nvGrpSpPr>
        <p:grpSpPr>
          <a:xfrm rot="10800000">
            <a:off x="7107332" y="2989726"/>
            <a:ext cx="2154550" cy="2153775"/>
            <a:chOff x="3004400" y="1715425"/>
            <a:chExt cx="2292075" cy="2291250"/>
          </a:xfrm>
        </p:grpSpPr>
        <p:sp>
          <p:nvSpPr>
            <p:cNvPr id="358" name="Google Shape;358;p27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7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7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7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7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7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7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27"/>
          <p:cNvGrpSpPr/>
          <p:nvPr/>
        </p:nvGrpSpPr>
        <p:grpSpPr>
          <a:xfrm rot="10800000">
            <a:off x="-268569" y="1341665"/>
            <a:ext cx="1314734" cy="1314261"/>
            <a:chOff x="3004400" y="1715425"/>
            <a:chExt cx="2292075" cy="2291250"/>
          </a:xfrm>
        </p:grpSpPr>
        <p:sp>
          <p:nvSpPr>
            <p:cNvPr id="368" name="Google Shape;368;p27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27"/>
          <p:cNvGrpSpPr/>
          <p:nvPr/>
        </p:nvGrpSpPr>
        <p:grpSpPr>
          <a:xfrm rot="10800000">
            <a:off x="8153756" y="2087090"/>
            <a:ext cx="1314734" cy="1314261"/>
            <a:chOff x="3004400" y="1715425"/>
            <a:chExt cx="2292075" cy="2291250"/>
          </a:xfrm>
        </p:grpSpPr>
        <p:sp>
          <p:nvSpPr>
            <p:cNvPr id="378" name="Google Shape;378;p27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7" name="Google Shape;387;p27"/>
          <p:cNvCxnSpPr/>
          <p:nvPr/>
        </p:nvCxnSpPr>
        <p:spPr>
          <a:xfrm rot="10800000">
            <a:off x="1549650" y="4821925"/>
            <a:ext cx="604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28"/>
          <p:cNvGrpSpPr/>
          <p:nvPr/>
        </p:nvGrpSpPr>
        <p:grpSpPr>
          <a:xfrm flipH="1" rot="-7480144">
            <a:off x="-1070460" y="4170940"/>
            <a:ext cx="2170611" cy="1485608"/>
            <a:chOff x="5684400" y="2459425"/>
            <a:chExt cx="1578725" cy="1080400"/>
          </a:xfrm>
        </p:grpSpPr>
        <p:sp>
          <p:nvSpPr>
            <p:cNvPr id="390" name="Google Shape;390;p28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28"/>
          <p:cNvGrpSpPr/>
          <p:nvPr/>
        </p:nvGrpSpPr>
        <p:grpSpPr>
          <a:xfrm flipH="1" rot="6678278">
            <a:off x="-962338" y="-419208"/>
            <a:ext cx="2353357" cy="1610721"/>
            <a:chOff x="5684400" y="2459425"/>
            <a:chExt cx="1578725" cy="1080400"/>
          </a:xfrm>
        </p:grpSpPr>
        <p:sp>
          <p:nvSpPr>
            <p:cNvPr id="394" name="Google Shape;394;p28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8"/>
          <p:cNvGrpSpPr/>
          <p:nvPr/>
        </p:nvGrpSpPr>
        <p:grpSpPr>
          <a:xfrm flipH="1" rot="6572958">
            <a:off x="7915992" y="4181695"/>
            <a:ext cx="1804633" cy="1235102"/>
            <a:chOff x="5684400" y="2459425"/>
            <a:chExt cx="1578725" cy="1080400"/>
          </a:xfrm>
        </p:grpSpPr>
        <p:sp>
          <p:nvSpPr>
            <p:cNvPr id="398" name="Google Shape;398;p28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8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8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2" name="Google Shape;402;p29"/>
          <p:cNvGrpSpPr/>
          <p:nvPr/>
        </p:nvGrpSpPr>
        <p:grpSpPr>
          <a:xfrm rot="5401153">
            <a:off x="-676455" y="-69007"/>
            <a:ext cx="1776306" cy="1477916"/>
            <a:chOff x="611800" y="2028150"/>
            <a:chExt cx="1986475" cy="1650750"/>
          </a:xfrm>
        </p:grpSpPr>
        <p:sp>
          <p:nvSpPr>
            <p:cNvPr id="403" name="Google Shape;403;p29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29"/>
          <p:cNvGrpSpPr/>
          <p:nvPr/>
        </p:nvGrpSpPr>
        <p:grpSpPr>
          <a:xfrm rot="-4283269">
            <a:off x="7514356" y="3602501"/>
            <a:ext cx="2396261" cy="1993836"/>
            <a:chOff x="611800" y="2028150"/>
            <a:chExt cx="1986475" cy="1650750"/>
          </a:xfrm>
        </p:grpSpPr>
        <p:sp>
          <p:nvSpPr>
            <p:cNvPr id="407" name="Google Shape;407;p29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0" name="Google Shape;410;p29"/>
          <p:cNvCxnSpPr/>
          <p:nvPr/>
        </p:nvCxnSpPr>
        <p:spPr>
          <a:xfrm rot="10800000">
            <a:off x="713225" y="4821925"/>
            <a:ext cx="619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231250"/>
            <a:ext cx="7704000" cy="18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/>
            </a:lvl9pPr>
          </a:lstStyle>
          <a:p/>
        </p:txBody>
      </p:sp>
      <p:grpSp>
        <p:nvGrpSpPr>
          <p:cNvPr id="34" name="Google Shape;34;p4"/>
          <p:cNvGrpSpPr/>
          <p:nvPr/>
        </p:nvGrpSpPr>
        <p:grpSpPr>
          <a:xfrm>
            <a:off x="-1242308" y="3354443"/>
            <a:ext cx="2846757" cy="2845732"/>
            <a:chOff x="3004400" y="1715425"/>
            <a:chExt cx="2292075" cy="2291250"/>
          </a:xfrm>
        </p:grpSpPr>
        <p:sp>
          <p:nvSpPr>
            <p:cNvPr id="35" name="Google Shape;35;p4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" name="Google Shape;44;p4"/>
          <p:cNvGrpSpPr/>
          <p:nvPr/>
        </p:nvGrpSpPr>
        <p:grpSpPr>
          <a:xfrm>
            <a:off x="8106953" y="474845"/>
            <a:ext cx="1709659" cy="1709043"/>
            <a:chOff x="3004400" y="1715425"/>
            <a:chExt cx="2292075" cy="2291250"/>
          </a:xfrm>
        </p:grpSpPr>
        <p:sp>
          <p:nvSpPr>
            <p:cNvPr id="45" name="Google Shape;45;p4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7529443" y="-321218"/>
            <a:ext cx="1210903" cy="1210467"/>
            <a:chOff x="3004400" y="1715425"/>
            <a:chExt cx="2292075" cy="2291250"/>
          </a:xfrm>
        </p:grpSpPr>
        <p:sp>
          <p:nvSpPr>
            <p:cNvPr id="55" name="Google Shape;55;p4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4" name="Google Shape;64;p4"/>
          <p:cNvCxnSpPr/>
          <p:nvPr/>
        </p:nvCxnSpPr>
        <p:spPr>
          <a:xfrm rot="10800000">
            <a:off x="1877575" y="4821925"/>
            <a:ext cx="6553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" type="subTitle"/>
          </p:nvPr>
        </p:nvSpPr>
        <p:spPr>
          <a:xfrm>
            <a:off x="4676719" y="1260950"/>
            <a:ext cx="3671100" cy="21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8" name="Google Shape;68;p5"/>
          <p:cNvSpPr txBox="1"/>
          <p:nvPr>
            <p:ph idx="2" type="subTitle"/>
          </p:nvPr>
        </p:nvSpPr>
        <p:spPr>
          <a:xfrm>
            <a:off x="796181" y="1259300"/>
            <a:ext cx="3671700" cy="21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600">
                <a:solidFill>
                  <a:srgbClr val="0E2A4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69" name="Google Shape;69;p5"/>
          <p:cNvGrpSpPr/>
          <p:nvPr/>
        </p:nvGrpSpPr>
        <p:grpSpPr>
          <a:xfrm rot="893620">
            <a:off x="-873463" y="4025575"/>
            <a:ext cx="1883484" cy="1567281"/>
            <a:chOff x="611800" y="2028150"/>
            <a:chExt cx="1986475" cy="1650750"/>
          </a:xfrm>
        </p:grpSpPr>
        <p:sp>
          <p:nvSpPr>
            <p:cNvPr id="70" name="Google Shape;70;p5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5"/>
          <p:cNvGrpSpPr/>
          <p:nvPr/>
        </p:nvGrpSpPr>
        <p:grpSpPr>
          <a:xfrm rot="-1868255">
            <a:off x="8091745" y="4095033"/>
            <a:ext cx="1762913" cy="1428373"/>
            <a:chOff x="611800" y="2028150"/>
            <a:chExt cx="1986475" cy="1650750"/>
          </a:xfrm>
        </p:grpSpPr>
        <p:sp>
          <p:nvSpPr>
            <p:cNvPr id="74" name="Google Shape;74;p5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9" name="Google Shape;79;p6"/>
          <p:cNvGrpSpPr/>
          <p:nvPr/>
        </p:nvGrpSpPr>
        <p:grpSpPr>
          <a:xfrm rot="-9816054">
            <a:off x="7624440" y="-690659"/>
            <a:ext cx="2350055" cy="1955305"/>
            <a:chOff x="611800" y="2028150"/>
            <a:chExt cx="1986475" cy="1650750"/>
          </a:xfrm>
        </p:grpSpPr>
        <p:sp>
          <p:nvSpPr>
            <p:cNvPr id="80" name="Google Shape;80;p6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6"/>
          <p:cNvGrpSpPr/>
          <p:nvPr/>
        </p:nvGrpSpPr>
        <p:grpSpPr>
          <a:xfrm rot="2469078">
            <a:off x="-930226" y="3621724"/>
            <a:ext cx="2350082" cy="1955406"/>
            <a:chOff x="611800" y="2028150"/>
            <a:chExt cx="1986475" cy="1650750"/>
          </a:xfrm>
        </p:grpSpPr>
        <p:sp>
          <p:nvSpPr>
            <p:cNvPr id="84" name="Google Shape;84;p6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2156213" y="1102800"/>
            <a:ext cx="50553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9" name="Google Shape;89;p7"/>
          <p:cNvGrpSpPr/>
          <p:nvPr/>
        </p:nvGrpSpPr>
        <p:grpSpPr>
          <a:xfrm>
            <a:off x="6721229" y="3318616"/>
            <a:ext cx="2562540" cy="2561618"/>
            <a:chOff x="3004400" y="1715425"/>
            <a:chExt cx="2292075" cy="2291250"/>
          </a:xfrm>
        </p:grpSpPr>
        <p:sp>
          <p:nvSpPr>
            <p:cNvPr id="90" name="Google Shape;90;p7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-906811" y="-772736"/>
            <a:ext cx="3240077" cy="3238911"/>
            <a:chOff x="3004400" y="1715425"/>
            <a:chExt cx="2292075" cy="2291250"/>
          </a:xfrm>
        </p:grpSpPr>
        <p:sp>
          <p:nvSpPr>
            <p:cNvPr id="100" name="Google Shape;100;p7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9" name="Google Shape;109;p7"/>
          <p:cNvCxnSpPr/>
          <p:nvPr/>
        </p:nvCxnSpPr>
        <p:spPr>
          <a:xfrm rot="10800000">
            <a:off x="713225" y="4821925"/>
            <a:ext cx="604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8"/>
          <p:cNvGrpSpPr/>
          <p:nvPr/>
        </p:nvGrpSpPr>
        <p:grpSpPr>
          <a:xfrm rot="8324388">
            <a:off x="-742193" y="-78548"/>
            <a:ext cx="2119072" cy="1762910"/>
            <a:chOff x="611800" y="2028150"/>
            <a:chExt cx="1986475" cy="1650750"/>
          </a:xfrm>
        </p:grpSpPr>
        <p:sp>
          <p:nvSpPr>
            <p:cNvPr id="112" name="Google Shape;112;p8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8"/>
          <p:cNvGrpSpPr/>
          <p:nvPr/>
        </p:nvGrpSpPr>
        <p:grpSpPr>
          <a:xfrm rot="9518846">
            <a:off x="1840937" y="-472593"/>
            <a:ext cx="2119018" cy="1762824"/>
            <a:chOff x="611800" y="2028150"/>
            <a:chExt cx="1986475" cy="1650750"/>
          </a:xfrm>
        </p:grpSpPr>
        <p:sp>
          <p:nvSpPr>
            <p:cNvPr id="116" name="Google Shape;116;p8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8"/>
          <p:cNvGrpSpPr/>
          <p:nvPr/>
        </p:nvGrpSpPr>
        <p:grpSpPr>
          <a:xfrm rot="-10076273">
            <a:off x="5059540" y="-523206"/>
            <a:ext cx="2118873" cy="1762940"/>
            <a:chOff x="611800" y="2028150"/>
            <a:chExt cx="1986475" cy="1650750"/>
          </a:xfrm>
        </p:grpSpPr>
        <p:sp>
          <p:nvSpPr>
            <p:cNvPr id="120" name="Google Shape;120;p8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 rot="-8881487">
            <a:off x="7711792" y="-78484"/>
            <a:ext cx="2119073" cy="1762775"/>
            <a:chOff x="611800" y="2028150"/>
            <a:chExt cx="1986475" cy="1650750"/>
          </a:xfrm>
        </p:grpSpPr>
        <p:sp>
          <p:nvSpPr>
            <p:cNvPr id="124" name="Google Shape;124;p8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8"/>
          <p:cNvSpPr txBox="1"/>
          <p:nvPr>
            <p:ph type="title"/>
          </p:nvPr>
        </p:nvSpPr>
        <p:spPr>
          <a:xfrm flipH="1">
            <a:off x="-59850" y="0"/>
            <a:ext cx="258300" cy="2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1pPr>
            <a:lvl2pPr lvl="1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2pPr>
            <a:lvl3pPr lvl="2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3pPr>
            <a:lvl4pPr lvl="3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4pPr>
            <a:lvl5pPr lvl="4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5pPr>
            <a:lvl6pPr lvl="5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6pPr>
            <a:lvl7pPr lvl="6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7pPr>
            <a:lvl8pPr lvl="7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8pPr>
            <a:lvl9pPr lvl="8">
              <a:spcBef>
                <a:spcPts val="0"/>
              </a:spcBef>
              <a:spcAft>
                <a:spcPts val="0"/>
              </a:spcAft>
              <a:buSzPts val="100"/>
              <a:buNone/>
              <a:defRPr sz="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"/>
          <p:cNvSpPr txBox="1"/>
          <p:nvPr>
            <p:ph type="title"/>
          </p:nvPr>
        </p:nvSpPr>
        <p:spPr>
          <a:xfrm>
            <a:off x="2135550" y="12653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1" name="Google Shape;131;p9"/>
          <p:cNvGrpSpPr/>
          <p:nvPr/>
        </p:nvGrpSpPr>
        <p:grpSpPr>
          <a:xfrm rot="4528806">
            <a:off x="6909353" y="429472"/>
            <a:ext cx="2243058" cy="1866093"/>
            <a:chOff x="611800" y="2028150"/>
            <a:chExt cx="1986475" cy="1650750"/>
          </a:xfrm>
        </p:grpSpPr>
        <p:sp>
          <p:nvSpPr>
            <p:cNvPr id="132" name="Google Shape;132;p9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9"/>
          <p:cNvGrpSpPr/>
          <p:nvPr/>
        </p:nvGrpSpPr>
        <p:grpSpPr>
          <a:xfrm flipH="1" rot="-5277591">
            <a:off x="-220501" y="2963085"/>
            <a:ext cx="2243159" cy="1866044"/>
            <a:chOff x="611800" y="2028150"/>
            <a:chExt cx="1986475" cy="1650750"/>
          </a:xfrm>
        </p:grpSpPr>
        <p:sp>
          <p:nvSpPr>
            <p:cNvPr id="136" name="Google Shape;136;p9"/>
            <p:cNvSpPr/>
            <p:nvPr/>
          </p:nvSpPr>
          <p:spPr>
            <a:xfrm>
              <a:off x="611800" y="2028150"/>
              <a:ext cx="1064125" cy="1650750"/>
            </a:xfrm>
            <a:custGeom>
              <a:rect b="b" l="l" r="r" t="t"/>
              <a:pathLst>
                <a:path extrusionOk="0" h="66030" w="42565">
                  <a:moveTo>
                    <a:pt x="21472" y="0"/>
                  </a:moveTo>
                  <a:cubicBezTo>
                    <a:pt x="8836" y="5606"/>
                    <a:pt x="1" y="18273"/>
                    <a:pt x="1" y="32999"/>
                  </a:cubicBezTo>
                  <a:cubicBezTo>
                    <a:pt x="1" y="47725"/>
                    <a:pt x="8836" y="60393"/>
                    <a:pt x="21472" y="66030"/>
                  </a:cubicBezTo>
                  <a:cubicBezTo>
                    <a:pt x="23626" y="65080"/>
                    <a:pt x="25621" y="63940"/>
                    <a:pt x="27521" y="62578"/>
                  </a:cubicBezTo>
                  <a:cubicBezTo>
                    <a:pt x="29390" y="61280"/>
                    <a:pt x="31131" y="59823"/>
                    <a:pt x="32683" y="58176"/>
                  </a:cubicBezTo>
                  <a:cubicBezTo>
                    <a:pt x="30530" y="56909"/>
                    <a:pt x="28566" y="55389"/>
                    <a:pt x="26793" y="53647"/>
                  </a:cubicBezTo>
                  <a:cubicBezTo>
                    <a:pt x="27300" y="43133"/>
                    <a:pt x="33127" y="33379"/>
                    <a:pt x="42564" y="28059"/>
                  </a:cubicBezTo>
                  <a:cubicBezTo>
                    <a:pt x="42374" y="26729"/>
                    <a:pt x="42152" y="25399"/>
                    <a:pt x="41836" y="24100"/>
                  </a:cubicBezTo>
                  <a:cubicBezTo>
                    <a:pt x="39080" y="13301"/>
                    <a:pt x="31480" y="4434"/>
                    <a:pt x="214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1428875" y="2631125"/>
              <a:ext cx="1169400" cy="961925"/>
            </a:xfrm>
            <a:custGeom>
              <a:rect b="b" l="l" r="r" t="t"/>
              <a:pathLst>
                <a:path extrusionOk="0" h="38477" w="46776">
                  <a:moveTo>
                    <a:pt x="25043" y="1"/>
                  </a:moveTo>
                  <a:cubicBezTo>
                    <a:pt x="21295" y="1"/>
                    <a:pt x="17482" y="686"/>
                    <a:pt x="13776" y="2135"/>
                  </a:cubicBezTo>
                  <a:cubicBezTo>
                    <a:pt x="12415" y="2642"/>
                    <a:pt x="11116" y="3275"/>
                    <a:pt x="9881" y="3940"/>
                  </a:cubicBezTo>
                  <a:cubicBezTo>
                    <a:pt x="10134" y="5555"/>
                    <a:pt x="10229" y="7234"/>
                    <a:pt x="10229" y="8880"/>
                  </a:cubicBezTo>
                  <a:cubicBezTo>
                    <a:pt x="10229" y="18698"/>
                    <a:pt x="6334" y="27565"/>
                    <a:pt x="0" y="34057"/>
                  </a:cubicBezTo>
                  <a:cubicBezTo>
                    <a:pt x="4761" y="36914"/>
                    <a:pt x="10243" y="38476"/>
                    <a:pt x="15875" y="38476"/>
                  </a:cubicBezTo>
                  <a:cubicBezTo>
                    <a:pt x="19610" y="38476"/>
                    <a:pt x="23410" y="37789"/>
                    <a:pt x="27109" y="36337"/>
                  </a:cubicBezTo>
                  <a:cubicBezTo>
                    <a:pt x="38858" y="31745"/>
                    <a:pt x="46237" y="20756"/>
                    <a:pt x="46775" y="8912"/>
                  </a:cubicBezTo>
                  <a:cubicBezTo>
                    <a:pt x="41009" y="3232"/>
                    <a:pt x="33179" y="1"/>
                    <a:pt x="25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1281600" y="2729600"/>
              <a:ext cx="403825" cy="752975"/>
            </a:xfrm>
            <a:custGeom>
              <a:rect b="b" l="l" r="r" t="t"/>
              <a:pathLst>
                <a:path extrusionOk="0" h="30119" w="16153">
                  <a:moveTo>
                    <a:pt x="15772" y="1"/>
                  </a:moveTo>
                  <a:cubicBezTo>
                    <a:pt x="6271" y="5321"/>
                    <a:pt x="476" y="15075"/>
                    <a:pt x="1" y="25589"/>
                  </a:cubicBezTo>
                  <a:cubicBezTo>
                    <a:pt x="1774" y="27363"/>
                    <a:pt x="3738" y="28851"/>
                    <a:pt x="5891" y="30118"/>
                  </a:cubicBezTo>
                  <a:cubicBezTo>
                    <a:pt x="12225" y="23626"/>
                    <a:pt x="16152" y="14727"/>
                    <a:pt x="16152" y="4941"/>
                  </a:cubicBezTo>
                  <a:cubicBezTo>
                    <a:pt x="16120" y="3263"/>
                    <a:pt x="16025" y="1616"/>
                    <a:pt x="157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9" name="Google Shape;139;p9"/>
          <p:cNvCxnSpPr/>
          <p:nvPr/>
        </p:nvCxnSpPr>
        <p:spPr>
          <a:xfrm rot="10800000">
            <a:off x="2231275" y="4821925"/>
            <a:ext cx="619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Font typeface="Calistoga"/>
              <a:buNone/>
              <a:defRPr>
                <a:latin typeface="Calistoga"/>
                <a:ea typeface="Calistoga"/>
                <a:cs typeface="Calistoga"/>
                <a:sym typeface="Calistoga"/>
              </a:defRPr>
            </a:lvl9pPr>
          </a:lstStyle>
          <a:p/>
        </p:txBody>
      </p:sp>
      <p:grpSp>
        <p:nvGrpSpPr>
          <p:cNvPr id="142" name="Google Shape;142;p10"/>
          <p:cNvGrpSpPr/>
          <p:nvPr/>
        </p:nvGrpSpPr>
        <p:grpSpPr>
          <a:xfrm rot="-7534574">
            <a:off x="-1963559" y="3804646"/>
            <a:ext cx="3900508" cy="2669399"/>
            <a:chOff x="5684400" y="2459425"/>
            <a:chExt cx="1578725" cy="1080400"/>
          </a:xfrm>
        </p:grpSpPr>
        <p:sp>
          <p:nvSpPr>
            <p:cNvPr id="143" name="Google Shape;143;p10"/>
            <p:cNvSpPr/>
            <p:nvPr/>
          </p:nvSpPr>
          <p:spPr>
            <a:xfrm>
              <a:off x="5684400" y="2708200"/>
              <a:ext cx="744250" cy="831625"/>
            </a:xfrm>
            <a:custGeom>
              <a:rect b="b" l="l" r="r" t="t"/>
              <a:pathLst>
                <a:path extrusionOk="0" h="33265" w="29770">
                  <a:moveTo>
                    <a:pt x="19009" y="0"/>
                  </a:moveTo>
                  <a:cubicBezTo>
                    <a:pt x="12813" y="0"/>
                    <a:pt x="6891" y="3439"/>
                    <a:pt x="3991" y="9408"/>
                  </a:cubicBezTo>
                  <a:cubicBezTo>
                    <a:pt x="1" y="17673"/>
                    <a:pt x="3484" y="27617"/>
                    <a:pt x="11750" y="31607"/>
                  </a:cubicBezTo>
                  <a:cubicBezTo>
                    <a:pt x="14093" y="32731"/>
                    <a:pt x="16562" y="33265"/>
                    <a:pt x="18989" y="33265"/>
                  </a:cubicBezTo>
                  <a:cubicBezTo>
                    <a:pt x="22925" y="33265"/>
                    <a:pt x="26753" y="31862"/>
                    <a:pt x="29769" y="29296"/>
                  </a:cubicBezTo>
                  <a:cubicBezTo>
                    <a:pt x="19857" y="24134"/>
                    <a:pt x="15740" y="11973"/>
                    <a:pt x="20649" y="1807"/>
                  </a:cubicBezTo>
                  <a:cubicBezTo>
                    <a:pt x="20934" y="1269"/>
                    <a:pt x="21219" y="699"/>
                    <a:pt x="21535" y="192"/>
                  </a:cubicBezTo>
                  <a:cubicBezTo>
                    <a:pt x="20693" y="63"/>
                    <a:pt x="19849" y="0"/>
                    <a:pt x="19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6222775" y="2459425"/>
              <a:ext cx="1040350" cy="1040575"/>
            </a:xfrm>
            <a:custGeom>
              <a:rect b="b" l="l" r="r" t="t"/>
              <a:pathLst>
                <a:path extrusionOk="0" h="41623" w="41614">
                  <a:moveTo>
                    <a:pt x="17878" y="1"/>
                  </a:moveTo>
                  <a:cubicBezTo>
                    <a:pt x="10722" y="1"/>
                    <a:pt x="3828" y="3711"/>
                    <a:pt x="0" y="10143"/>
                  </a:cubicBezTo>
                  <a:cubicBezTo>
                    <a:pt x="1584" y="10365"/>
                    <a:pt x="3167" y="10840"/>
                    <a:pt x="4719" y="11600"/>
                  </a:cubicBezTo>
                  <a:cubicBezTo>
                    <a:pt x="12985" y="15590"/>
                    <a:pt x="16468" y="25534"/>
                    <a:pt x="12478" y="33800"/>
                  </a:cubicBezTo>
                  <a:cubicBezTo>
                    <a:pt x="11433" y="35985"/>
                    <a:pt x="9976" y="37822"/>
                    <a:pt x="8266" y="39278"/>
                  </a:cubicBezTo>
                  <a:cubicBezTo>
                    <a:pt x="8456" y="39342"/>
                    <a:pt x="8614" y="39468"/>
                    <a:pt x="8836" y="39563"/>
                  </a:cubicBezTo>
                  <a:cubicBezTo>
                    <a:pt x="11746" y="40960"/>
                    <a:pt x="14820" y="41622"/>
                    <a:pt x="17848" y="41622"/>
                  </a:cubicBezTo>
                  <a:cubicBezTo>
                    <a:pt x="25596" y="41622"/>
                    <a:pt x="33035" y="37287"/>
                    <a:pt x="36610" y="29841"/>
                  </a:cubicBezTo>
                  <a:cubicBezTo>
                    <a:pt x="41614" y="19485"/>
                    <a:pt x="37243" y="7039"/>
                    <a:pt x="26888" y="2067"/>
                  </a:cubicBezTo>
                  <a:cubicBezTo>
                    <a:pt x="23979" y="665"/>
                    <a:pt x="20905" y="1"/>
                    <a:pt x="17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6077900" y="2712975"/>
              <a:ext cx="556600" cy="727625"/>
            </a:xfrm>
            <a:custGeom>
              <a:rect b="b" l="l" r="r" t="t"/>
              <a:pathLst>
                <a:path extrusionOk="0" h="29105" w="22264">
                  <a:moveTo>
                    <a:pt x="5795" y="1"/>
                  </a:moveTo>
                  <a:cubicBezTo>
                    <a:pt x="5479" y="508"/>
                    <a:pt x="5162" y="1078"/>
                    <a:pt x="4909" y="1616"/>
                  </a:cubicBezTo>
                  <a:cubicBezTo>
                    <a:pt x="0" y="11782"/>
                    <a:pt x="4117" y="23943"/>
                    <a:pt x="14061" y="29105"/>
                  </a:cubicBezTo>
                  <a:cubicBezTo>
                    <a:pt x="15771" y="27616"/>
                    <a:pt x="17228" y="25811"/>
                    <a:pt x="18273" y="23658"/>
                  </a:cubicBezTo>
                  <a:cubicBezTo>
                    <a:pt x="22263" y="15392"/>
                    <a:pt x="18780" y="5448"/>
                    <a:pt x="10514" y="1458"/>
                  </a:cubicBezTo>
                  <a:cubicBezTo>
                    <a:pt x="8994" y="698"/>
                    <a:pt x="7411" y="223"/>
                    <a:pt x="57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0"/>
          <p:cNvSpPr/>
          <p:nvPr/>
        </p:nvSpPr>
        <p:spPr>
          <a:xfrm flipH="1">
            <a:off x="7961724" y="-812150"/>
            <a:ext cx="2027100" cy="2027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0"/>
          <p:cNvCxnSpPr/>
          <p:nvPr/>
        </p:nvCxnSpPr>
        <p:spPr>
          <a:xfrm rot="10800000">
            <a:off x="720000" y="311225"/>
            <a:ext cx="604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"/>
              <a:buNone/>
              <a:defRPr sz="35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ibre Franklin Medium"/>
              <a:buNone/>
              <a:defRPr sz="35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Relationship Id="rId8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Relationship Id="rId5" Type="http://schemas.openxmlformats.org/officeDocument/2006/relationships/image" Target="../media/image58.png"/><Relationship Id="rId6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Relationship Id="rId7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/>
          <p:nvPr>
            <p:ph type="title"/>
          </p:nvPr>
        </p:nvSpPr>
        <p:spPr>
          <a:xfrm>
            <a:off x="737200" y="1771900"/>
            <a:ext cx="52947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/>
              <a:t>Generative Modeling</a:t>
            </a:r>
            <a:endParaRPr b="1" sz="3700"/>
          </a:p>
        </p:txBody>
      </p:sp>
      <p:sp>
        <p:nvSpPr>
          <p:cNvPr id="416" name="Google Shape;416;p30"/>
          <p:cNvSpPr txBox="1"/>
          <p:nvPr>
            <p:ph idx="4294967295" type="subTitle"/>
          </p:nvPr>
        </p:nvSpPr>
        <p:spPr>
          <a:xfrm>
            <a:off x="4762600" y="3629400"/>
            <a:ext cx="52947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r>
              <a:rPr b="1" lang="en"/>
              <a:t>21075059</a:t>
            </a:r>
            <a:r>
              <a:rPr lang="en"/>
              <a:t>- Neerudu Nikhil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b="1" lang="en"/>
              <a:t>21075069</a:t>
            </a:r>
            <a:r>
              <a:rPr lang="en"/>
              <a:t> - Ravi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b="1" lang="en"/>
              <a:t>21075100</a:t>
            </a:r>
            <a:r>
              <a:rPr lang="en"/>
              <a:t> - Vriddhi Shri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 By: </a:t>
            </a:r>
            <a:r>
              <a:rPr b="1" lang="en"/>
              <a:t>Dr. Pratik Chattopadhyay</a:t>
            </a:r>
            <a:endParaRPr b="1"/>
          </a:p>
        </p:txBody>
      </p:sp>
      <p:sp>
        <p:nvSpPr>
          <p:cNvPr id="417" name="Google Shape;417;p30"/>
          <p:cNvSpPr txBox="1"/>
          <p:nvPr/>
        </p:nvSpPr>
        <p:spPr>
          <a:xfrm>
            <a:off x="737200" y="2558350"/>
            <a:ext cx="434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Exploratory Project (CSE-291)</a:t>
            </a:r>
            <a:endParaRPr sz="2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39"/>
          <p:cNvPicPr preferRelativeResize="0"/>
          <p:nvPr/>
        </p:nvPicPr>
        <p:blipFill rotWithShape="1">
          <a:blip r:embed="rId3">
            <a:alphaModFix/>
          </a:blip>
          <a:srcRect b="19822" l="27256" r="30061" t="20848"/>
          <a:stretch/>
        </p:blipFill>
        <p:spPr>
          <a:xfrm>
            <a:off x="722725" y="912050"/>
            <a:ext cx="3304402" cy="287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9"/>
          <p:cNvSpPr txBox="1"/>
          <p:nvPr/>
        </p:nvSpPr>
        <p:spPr>
          <a:xfrm>
            <a:off x="722725" y="3972250"/>
            <a:ext cx="450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chivo"/>
                <a:ea typeface="Archivo"/>
                <a:cs typeface="Archivo"/>
                <a:sym typeface="Archivo"/>
              </a:rPr>
              <a:t>Images shows the mean and variance of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of the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Archivo"/>
                <a:ea typeface="Archivo"/>
                <a:cs typeface="Archivo"/>
                <a:sym typeface="Archivo"/>
              </a:rPr>
              <a:t>feature of each class. The images appear to take the shape of the class to which they belong.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15" name="Google Shape;515;p39"/>
          <p:cNvSpPr txBox="1"/>
          <p:nvPr/>
        </p:nvSpPr>
        <p:spPr>
          <a:xfrm>
            <a:off x="6090450" y="3972250"/>
            <a:ext cx="186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anrope"/>
                <a:ea typeface="Manrope"/>
                <a:cs typeface="Manrope"/>
                <a:sym typeface="Manrope"/>
              </a:rPr>
              <a:t>Source : medium.com</a:t>
            </a:r>
            <a:endParaRPr sz="10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16" name="Google Shape;516;p39"/>
          <p:cNvPicPr preferRelativeResize="0"/>
          <p:nvPr/>
        </p:nvPicPr>
        <p:blipFill rotWithShape="1">
          <a:blip r:embed="rId4">
            <a:alphaModFix/>
          </a:blip>
          <a:srcRect b="31483" l="54753" r="16021" t="37105"/>
          <a:stretch/>
        </p:blipFill>
        <p:spPr>
          <a:xfrm>
            <a:off x="4872300" y="1110925"/>
            <a:ext cx="3673949" cy="246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 txBox="1"/>
          <p:nvPr>
            <p:ph type="title"/>
          </p:nvPr>
        </p:nvSpPr>
        <p:spPr>
          <a:xfrm>
            <a:off x="90100" y="0"/>
            <a:ext cx="79200" cy="2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 txBox="1"/>
          <p:nvPr/>
        </p:nvSpPr>
        <p:spPr>
          <a:xfrm>
            <a:off x="1380575" y="961925"/>
            <a:ext cx="7191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Advantages :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Unlike Naive bayes, in Gaussian Naive bayes </a:t>
            </a: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features are not just binary.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613636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Works efficiently on large data sets, and gives highly reliable predictions.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23" name="Google Shape;523;p40"/>
          <p:cNvSpPr txBox="1"/>
          <p:nvPr/>
        </p:nvSpPr>
        <p:spPr>
          <a:xfrm>
            <a:off x="1402200" y="2178000"/>
            <a:ext cx="7191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Disadvantages :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In Image Generation , features are </a:t>
            </a: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highly</a:t>
            </a: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 correlated. So in most cases they can’t be independent of each other.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For joint probability distribution, each pixel does not need to have equal importance while generating an image.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Create Noisy image.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720000" y="474850"/>
            <a:ext cx="7704000" cy="3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Gaussian Discriminant Analysis:</a:t>
            </a:r>
            <a:endParaRPr b="1" sz="2500"/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</a:rPr>
              <a:t>Gaussian discriminant analysis (GDA) is a classification algorithm that makes assumptions about the probability distribution of the features in each class.</a:t>
            </a:r>
            <a:endParaRPr sz="1600">
              <a:solidFill>
                <a:srgbClr val="333333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</a:rPr>
              <a:t>Assumptions:</a:t>
            </a:r>
            <a:endParaRPr b="1" sz="1600">
              <a:solidFill>
                <a:srgbClr val="333333"/>
              </a:solidFill>
            </a:endParaRPr>
          </a:p>
          <a:p>
            <a:pPr indent="-330200" lvl="0" marL="457200" rtl="0" algn="just">
              <a:spcBef>
                <a:spcPts val="120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</a:rPr>
              <a:t>GDA assumes that the features in each class follow a multivariate normal (Gaussian) distribution</a:t>
            </a:r>
            <a:endParaRPr sz="1600">
              <a:solidFill>
                <a:srgbClr val="333333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</a:rPr>
              <a:t>Covariance matrix of each class is assumed to be same, and the reason being that the decision boundary would be linear.</a:t>
            </a:r>
            <a:endParaRPr sz="1600">
              <a:solidFill>
                <a:srgbClr val="33333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2"/>
          <p:cNvSpPr txBox="1"/>
          <p:nvPr/>
        </p:nvSpPr>
        <p:spPr>
          <a:xfrm>
            <a:off x="4608613" y="1636600"/>
            <a:ext cx="397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534" name="Google Shape;534;p42"/>
          <p:cNvSpPr txBox="1"/>
          <p:nvPr/>
        </p:nvSpPr>
        <p:spPr>
          <a:xfrm>
            <a:off x="462150" y="2970050"/>
            <a:ext cx="8323500" cy="22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GDA makes stronger set of assumptions so that model would fit better if X/y=0 and X/y=1 nearly follow Gaussian distribution.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Assumptions of Logistic regression could be achieved by considering the assumptions of GDA.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GDA is used only to avoid computational complexity and require only mean, variance and covariance computation.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462150" y="492200"/>
            <a:ext cx="8200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anrope"/>
                <a:ea typeface="Manrope"/>
                <a:cs typeface="Manrope"/>
                <a:sym typeface="Manrope"/>
              </a:rPr>
              <a:t>Estimated Parameters using Maximum Likelihood:</a:t>
            </a:r>
            <a:endParaRPr b="1"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536" name="Google Shape;5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925" y="866100"/>
            <a:ext cx="3010000" cy="4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7625" y="1468012"/>
            <a:ext cx="2743200" cy="64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925" y="1468000"/>
            <a:ext cx="27432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9925" y="2198725"/>
            <a:ext cx="3973800" cy="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42"/>
          <p:cNvSpPr txBox="1"/>
          <p:nvPr/>
        </p:nvSpPr>
        <p:spPr>
          <a:xfrm>
            <a:off x="79525" y="70500"/>
            <a:ext cx="262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chivo"/>
                <a:ea typeface="Archivo"/>
                <a:cs typeface="Archivo"/>
                <a:sym typeface="Archivo"/>
              </a:rPr>
              <a:t>GAUSSIAN DISCRIMINANT ANALYSIS</a:t>
            </a:r>
            <a:endParaRPr sz="10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3"/>
          <p:cNvSpPr txBox="1"/>
          <p:nvPr/>
        </p:nvSpPr>
        <p:spPr>
          <a:xfrm>
            <a:off x="462150" y="492200"/>
            <a:ext cx="82005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chivo"/>
                <a:ea typeface="Archivo"/>
                <a:cs typeface="Archivo"/>
                <a:sym typeface="Archivo"/>
              </a:rPr>
              <a:t>Limitations:</a:t>
            </a:r>
            <a:endParaRPr b="1"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Equal covariance matrix is assumed in this analysis which is not applicable to practical analysis.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For high dimensional dataset, this model is computationally expensive as it is needed to estimate the covariance matrix.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GDA struggles to classify infrequent classes in unbalanced datasets, as it tends to learn majority class effectively.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46" name="Google Shape;546;p43"/>
          <p:cNvSpPr txBox="1"/>
          <p:nvPr/>
        </p:nvSpPr>
        <p:spPr>
          <a:xfrm>
            <a:off x="79525" y="70500"/>
            <a:ext cx="262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chivo"/>
                <a:ea typeface="Archivo"/>
                <a:cs typeface="Archivo"/>
                <a:sym typeface="Archivo"/>
              </a:rPr>
              <a:t>GAUSSIAN DISCRIMINANT ANALYSIS</a:t>
            </a:r>
            <a:endParaRPr sz="10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47" name="Google Shape;5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750" y="2626150"/>
            <a:ext cx="5250226" cy="18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/>
          <p:nvPr>
            <p:ph type="title"/>
          </p:nvPr>
        </p:nvSpPr>
        <p:spPr>
          <a:xfrm>
            <a:off x="720000" y="474850"/>
            <a:ext cx="7704000" cy="38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</a:t>
            </a:r>
            <a:r>
              <a:rPr b="1" lang="en" sz="2300"/>
              <a:t>Mixture Models:</a:t>
            </a:r>
            <a:endParaRPr b="1" sz="23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Types of Clustering Methods</a:t>
            </a:r>
            <a:endParaRPr sz="1600">
              <a:solidFill>
                <a:srgbClr val="33333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○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Hard Clustering: Clusters do not overlap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■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element either belong to cluster or it does not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○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Soft Clustering : Clusters may overlap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■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strength of association between clusters and instances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Mixture Models</a:t>
            </a:r>
            <a:endParaRPr sz="1600">
              <a:solidFill>
                <a:srgbClr val="33333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○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Probabilistically-grounded way of doing soft clustering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○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Each cluster is a generative model (Gaussian or multinomial)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○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parameters (e.g. mean/covariance are unknown)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333333"/>
                </a:solidFill>
              </a:rPr>
              <a:t>Expectation Maximisation (EM) Algorithm</a:t>
            </a:r>
            <a:endParaRPr sz="1600">
              <a:solidFill>
                <a:srgbClr val="33333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○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automatically discover all parameters for the K 'sources'.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45"/>
          <p:cNvPicPr preferRelativeResize="0"/>
          <p:nvPr/>
        </p:nvPicPr>
        <p:blipFill rotWithShape="1">
          <a:blip r:embed="rId3">
            <a:alphaModFix/>
          </a:blip>
          <a:srcRect b="-2509" l="0" r="0" t="2510"/>
          <a:stretch/>
        </p:blipFill>
        <p:spPr>
          <a:xfrm>
            <a:off x="4337400" y="2923450"/>
            <a:ext cx="4806500" cy="21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45"/>
          <p:cNvSpPr txBox="1"/>
          <p:nvPr/>
        </p:nvSpPr>
        <p:spPr>
          <a:xfrm>
            <a:off x="448200" y="501550"/>
            <a:ext cx="7854000" cy="26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    </a:t>
            </a:r>
            <a:r>
              <a:rPr b="1" lang="en" sz="23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Gaussian Mixture Model:</a:t>
            </a:r>
            <a:endParaRPr b="1" sz="23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A </a:t>
            </a:r>
            <a:r>
              <a:rPr i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Gaussian Mixture</a:t>
            </a: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 is a function that is comprised of several Gaussians, each identified by </a:t>
            </a:r>
            <a:r>
              <a:rPr i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k</a:t>
            </a: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 ∈ {1,…, </a:t>
            </a:r>
            <a:r>
              <a:rPr i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K</a:t>
            </a: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}, where </a:t>
            </a:r>
            <a:r>
              <a:rPr i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K</a:t>
            </a: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 is the number of clusters of our dataset.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Each Gaussian k in the mixture is comprised of the following parameters: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A mean μ that defines its centre.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A covariance Σ that defines its width.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○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A mixing probability π that defines how big or small the Gaussian function will be.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59" name="Google Shape;559;p45"/>
          <p:cNvSpPr txBox="1"/>
          <p:nvPr/>
        </p:nvSpPr>
        <p:spPr>
          <a:xfrm>
            <a:off x="448200" y="3244025"/>
            <a:ext cx="38892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mixing coefficients must meet the following condition: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60" name="Google Shape;5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0900" y="3940675"/>
            <a:ext cx="1576350" cy="3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5"/>
          <p:cNvSpPr txBox="1"/>
          <p:nvPr/>
        </p:nvSpPr>
        <p:spPr>
          <a:xfrm>
            <a:off x="5805100" y="4858150"/>
            <a:ext cx="20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chivo"/>
                <a:ea typeface="Archivo"/>
                <a:cs typeface="Archivo"/>
                <a:sym typeface="Archivo"/>
              </a:rPr>
              <a:t>Clustering</a:t>
            </a:r>
            <a:r>
              <a:rPr lang="en" sz="1000">
                <a:latin typeface="Archivo"/>
                <a:ea typeface="Archivo"/>
                <a:cs typeface="Archivo"/>
                <a:sym typeface="Archivo"/>
              </a:rPr>
              <a:t> of the data points </a:t>
            </a:r>
            <a:endParaRPr sz="10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6"/>
          <p:cNvSpPr txBox="1"/>
          <p:nvPr/>
        </p:nvSpPr>
        <p:spPr>
          <a:xfrm>
            <a:off x="469525" y="629600"/>
            <a:ext cx="78540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    </a:t>
            </a:r>
            <a:r>
              <a:rPr b="1" lang="en" sz="23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EM Algorithm (Expectation Maximisation)</a:t>
            </a:r>
            <a:endParaRPr b="1" sz="23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It is an iterative optimization technique that operate locally.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EM algorithm consists of two main steps: E-step and the M-step.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E-step involves computing the posterior probabilities of the missing variables or latent variables, conditioned on the observed data and the current parameter estimates.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In the M-step, the algorithm updates the model parameters (computed in the E-step) to maximize the expected log-likelihood, subject to any constraints imposed by the model. 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This iterates between these two steps until convergence, that is, until the change in the log-likelihood between successive iterations falls below a certain threshold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7"/>
          <p:cNvSpPr txBox="1"/>
          <p:nvPr/>
        </p:nvSpPr>
        <p:spPr>
          <a:xfrm>
            <a:off x="704300" y="458875"/>
            <a:ext cx="7619100" cy="4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Expectation Maximisation for Gaussian Mixture Model:</a:t>
            </a:r>
            <a:endParaRPr b="1"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Initialization of the parameters i.e mean vectors, covariance matrices and weights of Gaussian components.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E-step: Evaluating the responsibilities that it belongs to each gaussian component, using current GMM parameters.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M-step: Updating mean, covariance matrices and weights by maximizing the log-likelihood.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Repeating steps 2-3 until convergence criteria is reached.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72" name="Google Shape;5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627" y="2162875"/>
            <a:ext cx="30622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275" y="3247050"/>
            <a:ext cx="190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750" y="3232763"/>
            <a:ext cx="19812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9413" y="3237513"/>
            <a:ext cx="2562225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8"/>
          <p:cNvSpPr txBox="1"/>
          <p:nvPr/>
        </p:nvSpPr>
        <p:spPr>
          <a:xfrm>
            <a:off x="704300" y="458875"/>
            <a:ext cx="76191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81" name="Google Shape;5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963" y="458875"/>
            <a:ext cx="5706075" cy="26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8"/>
          <p:cNvSpPr txBox="1"/>
          <p:nvPr/>
        </p:nvSpPr>
        <p:spPr>
          <a:xfrm>
            <a:off x="2112900" y="1561475"/>
            <a:ext cx="614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Mnist Digits generation from Gaussian Mixture Models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83" name="Google Shape;583;p48"/>
          <p:cNvSpPr txBox="1"/>
          <p:nvPr/>
        </p:nvSpPr>
        <p:spPr>
          <a:xfrm>
            <a:off x="402950" y="3196400"/>
            <a:ext cx="822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Advantages: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Capturing of complex non-linear relationships in the data provides GMM with improved clustering performance and noisy handling.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Probabilistic decision making of GMM makes it useful for risk management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Large datasets can be handled by variational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inference and EM algorithms.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 txBox="1"/>
          <p:nvPr>
            <p:ph type="title"/>
          </p:nvPr>
        </p:nvSpPr>
        <p:spPr>
          <a:xfrm>
            <a:off x="1316400" y="1095675"/>
            <a:ext cx="5294700" cy="6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What is Generative Modeling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Why do we need Generative Modeling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Discriminative vs Generative Modeling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Multinomial Distribution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Naive Bayes Classification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Gaussian Naive Bayes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Gaussian Discriminant Analysis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Gaussian Mixture Models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Autoencoders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Variational Autoencoders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Generative Adversarial Networks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Deeply Convolutional Generative Adversarial Networks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Conditional Generative Adversarial Networks</a:t>
            </a:r>
            <a:endParaRPr sz="1300"/>
          </a:p>
        </p:txBody>
      </p:sp>
      <p:sp>
        <p:nvSpPr>
          <p:cNvPr id="423" name="Google Shape;423;p31"/>
          <p:cNvSpPr txBox="1"/>
          <p:nvPr/>
        </p:nvSpPr>
        <p:spPr>
          <a:xfrm>
            <a:off x="1451300" y="341475"/>
            <a:ext cx="41724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Table of Contents</a:t>
            </a:r>
            <a:endParaRPr b="1" sz="37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9"/>
          <p:cNvSpPr txBox="1"/>
          <p:nvPr/>
        </p:nvSpPr>
        <p:spPr>
          <a:xfrm>
            <a:off x="762900" y="399775"/>
            <a:ext cx="8135100" cy="4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Archivo"/>
                <a:ea typeface="Archivo"/>
                <a:cs typeface="Archivo"/>
                <a:sym typeface="Archivo"/>
              </a:rPr>
              <a:t>Autoencoders:</a:t>
            </a:r>
            <a:endParaRPr b="1" sz="25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It is a special type of feed forward neural network which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- encodes its input xi into a hidden representation h.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- decodes the input again from this hidden representation.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Model will be trained to minimize a certain loss function which will ensure x_i^ is close to x_i.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If dim(hi)&lt;dim(xi), and if it can reconstruct yi from h such h is known to be loss free encoding of xi, encoder is called under complete autoencoder.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If dim(hi)&gt;dim(xi), such encoder lears the trivial encoding and it is known as overcomplete autoencoder.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89" name="Google Shape;5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200" y="2360900"/>
            <a:ext cx="22574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0625" y="2813375"/>
            <a:ext cx="2210575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 txBox="1"/>
          <p:nvPr/>
        </p:nvSpPr>
        <p:spPr>
          <a:xfrm>
            <a:off x="711038" y="399775"/>
            <a:ext cx="8135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     </a:t>
            </a:r>
            <a:r>
              <a:rPr b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Loss Functions:</a:t>
            </a:r>
            <a:endParaRPr b="1"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  – For real inputs,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96" name="Google Shape;596;p50"/>
          <p:cNvSpPr txBox="1"/>
          <p:nvPr/>
        </p:nvSpPr>
        <p:spPr>
          <a:xfrm>
            <a:off x="752215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AUTOENCODERS</a:t>
            </a:r>
            <a:endParaRPr/>
          </a:p>
        </p:txBody>
      </p:sp>
      <p:pic>
        <p:nvPicPr>
          <p:cNvPr id="597" name="Google Shape;5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275" y="1951375"/>
            <a:ext cx="7449326" cy="20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625" y="1301275"/>
            <a:ext cx="4914175" cy="5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0"/>
          <p:cNvSpPr txBox="1"/>
          <p:nvPr/>
        </p:nvSpPr>
        <p:spPr>
          <a:xfrm>
            <a:off x="906438" y="4078175"/>
            <a:ext cx="733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      </a:t>
            </a: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– For binary inputs cross entropy is minimised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    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00" name="Google Shape;60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6613" y="4490588"/>
            <a:ext cx="7038975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1"/>
          <p:cNvSpPr txBox="1"/>
          <p:nvPr/>
        </p:nvSpPr>
        <p:spPr>
          <a:xfrm>
            <a:off x="576300" y="703038"/>
            <a:ext cx="7991400" cy="3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Regularisation of Autoencoders</a:t>
            </a: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: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Regularization refers to techniques that are used to calibrate machine learning models in order to minimize the adjusted loss function and prevent overfitting or underfitting.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For regularisation , the simplest solution is to add L2 regularisation term to the function. 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Parameters of the encoder and decoder are reduced by considering 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6" name="Google Shape;606;p51"/>
          <p:cNvSpPr txBox="1"/>
          <p:nvPr/>
        </p:nvSpPr>
        <p:spPr>
          <a:xfrm>
            <a:off x="752215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AUTOENCODERS</a:t>
            </a:r>
            <a:endParaRPr/>
          </a:p>
        </p:txBody>
      </p:sp>
      <p:sp>
        <p:nvSpPr>
          <p:cNvPr id="607" name="Google Shape;607;p51"/>
          <p:cNvSpPr txBox="1"/>
          <p:nvPr/>
        </p:nvSpPr>
        <p:spPr>
          <a:xfrm>
            <a:off x="982638" y="4078175"/>
            <a:ext cx="73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    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08" name="Google Shape;6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325" y="2421725"/>
            <a:ext cx="49530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100" y="2982550"/>
            <a:ext cx="1057275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 txBox="1"/>
          <p:nvPr/>
        </p:nvSpPr>
        <p:spPr>
          <a:xfrm>
            <a:off x="752215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AUTOENCODERS</a:t>
            </a:r>
            <a:endParaRPr/>
          </a:p>
        </p:txBody>
      </p:sp>
      <p:sp>
        <p:nvSpPr>
          <p:cNvPr id="615" name="Google Shape;615;p52"/>
          <p:cNvSpPr txBox="1"/>
          <p:nvPr/>
        </p:nvSpPr>
        <p:spPr>
          <a:xfrm>
            <a:off x="-164087" y="2779525"/>
            <a:ext cx="733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    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616" name="Google Shape;6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50" y="808900"/>
            <a:ext cx="8367426" cy="2055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52"/>
          <p:cNvSpPr txBox="1"/>
          <p:nvPr/>
        </p:nvSpPr>
        <p:spPr>
          <a:xfrm>
            <a:off x="2611175" y="2864450"/>
            <a:ext cx="382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chivo"/>
                <a:ea typeface="Archivo"/>
                <a:cs typeface="Archivo"/>
                <a:sym typeface="Archivo"/>
              </a:rPr>
              <a:t>Reconstruction of MNIST digits using an autoencoder</a:t>
            </a:r>
            <a:endParaRPr sz="12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18" name="Google Shape;618;p52"/>
          <p:cNvSpPr txBox="1"/>
          <p:nvPr/>
        </p:nvSpPr>
        <p:spPr>
          <a:xfrm>
            <a:off x="556650" y="3334650"/>
            <a:ext cx="80307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Archivo"/>
                <a:ea typeface="Archivo"/>
                <a:cs typeface="Archivo"/>
                <a:sym typeface="Archivo"/>
              </a:rPr>
              <a:t>Limitations:</a:t>
            </a:r>
            <a:endParaRPr b="1"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Autoencoders overfit the input data, by memorising the input rather than learning the features.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Latent space of autoencoder is discontinuous.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If input data is complex, then training the autoencoder is computationally expensive.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3"/>
          <p:cNvSpPr txBox="1"/>
          <p:nvPr>
            <p:ph idx="1" type="subTitle"/>
          </p:nvPr>
        </p:nvSpPr>
        <p:spPr>
          <a:xfrm>
            <a:off x="441200" y="263425"/>
            <a:ext cx="7701000" cy="26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Archivo"/>
                <a:ea typeface="Archivo"/>
                <a:cs typeface="Archivo"/>
                <a:sym typeface="Archivo"/>
              </a:rPr>
              <a:t>Variational Autoencoder:</a:t>
            </a:r>
            <a:endParaRPr b="1" sz="19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Variational autoencoder describes an observation in latent space in a probabilistic manner, which brings continuity for </a:t>
            </a: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the</a:t>
            </a: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 latent space which is the major limitation of an autoencoder.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When decoding from the latent state, we'll randomly sample from each latent state distribution to generate a vector as input for our decoder model.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Actual encoding is calculated by sampling from Gaussian with that Mean and Variance it varies somewhat during each pass.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24" name="Google Shape;6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900" y="2638775"/>
            <a:ext cx="5262475" cy="18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53"/>
          <p:cNvSpPr txBox="1"/>
          <p:nvPr/>
        </p:nvSpPr>
        <p:spPr>
          <a:xfrm>
            <a:off x="1991450" y="4305500"/>
            <a:ext cx="508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Block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diagram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representing Variational Autoencoder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54"/>
          <p:cNvPicPr preferRelativeResize="0"/>
          <p:nvPr/>
        </p:nvPicPr>
        <p:blipFill rotWithShape="1">
          <a:blip r:embed="rId3">
            <a:alphaModFix/>
          </a:blip>
          <a:srcRect b="-4159" l="2377" r="-1025" t="4160"/>
          <a:stretch/>
        </p:blipFill>
        <p:spPr>
          <a:xfrm>
            <a:off x="1251138" y="2697200"/>
            <a:ext cx="7201800" cy="17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4"/>
          <p:cNvSpPr txBox="1"/>
          <p:nvPr/>
        </p:nvSpPr>
        <p:spPr>
          <a:xfrm>
            <a:off x="691049" y="516950"/>
            <a:ext cx="7761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For symmetrical distributed encoding, encoder is forced to fit gaussian normal distribution with the mean and variance in latent space.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chivo"/>
              <a:buChar char="●"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KL Divergence loss of encoder is minimised with the standard normal distribution ensuring it to be concentrated at origin.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KL Divergence loss: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32" name="Google Shape;6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6825" y="2115925"/>
            <a:ext cx="6846125" cy="3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4"/>
          <p:cNvSpPr txBox="1"/>
          <p:nvPr/>
        </p:nvSpPr>
        <p:spPr>
          <a:xfrm>
            <a:off x="2004700" y="4417850"/>
            <a:ext cx="60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MNIST digit images generated by variational autoencoder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5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 (GAN)</a:t>
            </a:r>
            <a:endParaRPr/>
          </a:p>
        </p:txBody>
      </p:sp>
      <p:sp>
        <p:nvSpPr>
          <p:cNvPr id="639" name="Google Shape;639;p55"/>
          <p:cNvSpPr txBox="1"/>
          <p:nvPr/>
        </p:nvSpPr>
        <p:spPr>
          <a:xfrm>
            <a:off x="747900" y="1429650"/>
            <a:ext cx="76482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Generative Adversarial Networks (GANs) were developed in 2014 by Ian Goodfellow and his teammates.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To understand the term GAN let’s break it into separate three parts -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○"/>
            </a:pPr>
            <a:r>
              <a:rPr b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Generative</a:t>
            </a: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 - To learn a generative model, which describes how data is generated in terms of a probabilistic model. In simple words, it explains how data is generated visually.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○"/>
            </a:pPr>
            <a:r>
              <a:rPr b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Adversarial</a:t>
            </a: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 - The training of the model is done in an adversarial setting.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○"/>
            </a:pPr>
            <a:r>
              <a:rPr b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Networks </a:t>
            </a: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- use deep neural networks for training purposes.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6"/>
          <p:cNvSpPr txBox="1"/>
          <p:nvPr>
            <p:ph type="title"/>
          </p:nvPr>
        </p:nvSpPr>
        <p:spPr>
          <a:xfrm>
            <a:off x="857100" y="465925"/>
            <a:ext cx="7429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Generative Adversarial Network (GAN)</a:t>
            </a:r>
            <a:endParaRPr/>
          </a:p>
        </p:txBody>
      </p:sp>
      <p:sp>
        <p:nvSpPr>
          <p:cNvPr id="645" name="Google Shape;645;p56"/>
          <p:cNvSpPr txBox="1"/>
          <p:nvPr/>
        </p:nvSpPr>
        <p:spPr>
          <a:xfrm>
            <a:off x="765750" y="1368625"/>
            <a:ext cx="76125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GAN model architecture includes two sub-models :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○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Generator - generate data that is fake data based on original(real) data.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○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Discriminator - predicts data is fake or real.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generator generates a batch of samples, and these, along with real examples from the domain, are provided to the discriminator and classified as real or fake.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discriminator is then updated to get better at discriminating real and fake samples in the next round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generator is updated based on how well, or not, the generated samples fooled the discriminator.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7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 (GAN)</a:t>
            </a:r>
            <a:endParaRPr sz="3300"/>
          </a:p>
        </p:txBody>
      </p:sp>
      <p:sp>
        <p:nvSpPr>
          <p:cNvPr id="651" name="Google Shape;651;p57"/>
          <p:cNvSpPr txBox="1"/>
          <p:nvPr/>
        </p:nvSpPr>
        <p:spPr>
          <a:xfrm>
            <a:off x="900000" y="1127100"/>
            <a:ext cx="73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Training the Generator:</a:t>
            </a:r>
            <a:endParaRPr b="1"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2" name="Google Shape;652;p57"/>
          <p:cNvSpPr txBox="1"/>
          <p:nvPr/>
        </p:nvSpPr>
        <p:spPr>
          <a:xfrm>
            <a:off x="900000" y="1542600"/>
            <a:ext cx="78393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generator takes random noise as its input.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It produces generator output from sampled random noise.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It gets discriminator "Real" or "Fake" classification for generator output.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Loss is calculated according to classification by discriminator.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Backpropagate through both the discriminator and generator to obtain gradients.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Gradients are used to change only the generator weights.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8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 (GAN)</a:t>
            </a:r>
            <a:endParaRPr sz="3300"/>
          </a:p>
        </p:txBody>
      </p:sp>
      <p:sp>
        <p:nvSpPr>
          <p:cNvPr id="658" name="Google Shape;658;p58"/>
          <p:cNvSpPr txBox="1"/>
          <p:nvPr/>
        </p:nvSpPr>
        <p:spPr>
          <a:xfrm>
            <a:off x="900000" y="1127100"/>
            <a:ext cx="73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Training the Discriminator:</a:t>
            </a:r>
            <a:endParaRPr b="1"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9" name="Google Shape;659;p58"/>
          <p:cNvSpPr txBox="1"/>
          <p:nvPr/>
        </p:nvSpPr>
        <p:spPr>
          <a:xfrm>
            <a:off x="900000" y="1542600"/>
            <a:ext cx="7839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discriminator is fed by the real data instances from the training data and fake data instances created by the generator.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It gives a ‘Real’ or ‘Fake’ classification for the generated image.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discriminator is penalized by the discriminator loss for misclassifying a real instance as fake or a fake instance as real.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discriminator updates its weights through backpropagation from the discriminator loss through the discriminator network.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/>
          <p:nvPr>
            <p:ph type="title"/>
          </p:nvPr>
        </p:nvSpPr>
        <p:spPr>
          <a:xfrm>
            <a:off x="205225" y="936675"/>
            <a:ext cx="7572000" cy="30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Generate new data samples that are similar to the original data on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which it was trained.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Model gives probabilistic estimation of new data instances.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 by learning the underlying distribution of the data 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Easy to implement.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Useful in implementation of complex data.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r>
              <a:rPr lang="en" sz="1800">
                <a:latin typeface="Calistoga"/>
                <a:ea typeface="Calistoga"/>
                <a:cs typeface="Calistoga"/>
                <a:sym typeface="Calistoga"/>
              </a:rPr>
              <a:t>Challenges :</a:t>
            </a:r>
            <a:endParaRPr sz="1800">
              <a:latin typeface="Calistoga"/>
              <a:ea typeface="Calistoga"/>
              <a:cs typeface="Calistoga"/>
              <a:sym typeface="Calistog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stoga"/>
              <a:buChar char="●"/>
            </a:pPr>
            <a:r>
              <a:rPr lang="en" sz="1800">
                <a:latin typeface="Calistoga"/>
                <a:ea typeface="Calistoga"/>
                <a:cs typeface="Calistoga"/>
                <a:sym typeface="Calistoga"/>
              </a:rPr>
              <a:t> </a:t>
            </a:r>
            <a:r>
              <a:rPr lang="en" sz="1600"/>
              <a:t> To ensure that the generated data is realistic and high-quality.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stoga"/>
              <a:buChar char="●"/>
            </a:pPr>
            <a:r>
              <a:rPr lang="en" sz="1800">
                <a:latin typeface="Calistoga"/>
                <a:ea typeface="Calistoga"/>
                <a:cs typeface="Calistoga"/>
                <a:sym typeface="Calistoga"/>
              </a:rPr>
              <a:t>   </a:t>
            </a:r>
            <a:r>
              <a:rPr lang="en" sz="1600"/>
              <a:t>May replicate the original data without introducing new variations.</a:t>
            </a:r>
            <a:r>
              <a:rPr lang="en" sz="1600">
                <a:latin typeface="Calistoga"/>
                <a:ea typeface="Calistoga"/>
                <a:cs typeface="Calistoga"/>
                <a:sym typeface="Calistoga"/>
              </a:rPr>
              <a:t>   </a:t>
            </a:r>
            <a:endParaRPr sz="1600">
              <a:latin typeface="Calistoga"/>
              <a:ea typeface="Calistoga"/>
              <a:cs typeface="Calistoga"/>
              <a:sym typeface="Calistog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29" name="Google Shape;429;p32"/>
          <p:cNvSpPr txBox="1"/>
          <p:nvPr>
            <p:ph idx="2" type="title"/>
          </p:nvPr>
        </p:nvSpPr>
        <p:spPr>
          <a:xfrm>
            <a:off x="458525" y="308625"/>
            <a:ext cx="58950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Generative  Model</a:t>
            </a:r>
            <a:endParaRPr sz="2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9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 (GAN)</a:t>
            </a:r>
            <a:endParaRPr/>
          </a:p>
        </p:txBody>
      </p:sp>
      <p:pic>
        <p:nvPicPr>
          <p:cNvPr id="665" name="Google Shape;6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138" y="1308675"/>
            <a:ext cx="7119723" cy="3089224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9"/>
          <p:cNvSpPr txBox="1"/>
          <p:nvPr/>
        </p:nvSpPr>
        <p:spPr>
          <a:xfrm>
            <a:off x="1588950" y="4360613"/>
            <a:ext cx="59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Thin"/>
                <a:ea typeface="Archivo Thin"/>
                <a:cs typeface="Archivo Thin"/>
                <a:sym typeface="Archivo Thin"/>
              </a:rPr>
              <a:t>Schematic Diagram of a Generative Adversarial Network</a:t>
            </a:r>
            <a:endParaRPr>
              <a:solidFill>
                <a:schemeClr val="dk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0"/>
          <p:cNvSpPr txBox="1"/>
          <p:nvPr>
            <p:ph type="title"/>
          </p:nvPr>
        </p:nvSpPr>
        <p:spPr>
          <a:xfrm>
            <a:off x="720000" y="445025"/>
            <a:ext cx="77109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 (GAN)</a:t>
            </a:r>
            <a:endParaRPr/>
          </a:p>
        </p:txBody>
      </p:sp>
      <p:sp>
        <p:nvSpPr>
          <p:cNvPr id="672" name="Google Shape;672;p60"/>
          <p:cNvSpPr/>
          <p:nvPr/>
        </p:nvSpPr>
        <p:spPr>
          <a:xfrm rot="-984884">
            <a:off x="7096892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60"/>
          <p:cNvSpPr/>
          <p:nvPr/>
        </p:nvSpPr>
        <p:spPr>
          <a:xfrm flipH="1" rot="984884">
            <a:off x="6063278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60"/>
          <p:cNvSpPr/>
          <p:nvPr/>
        </p:nvSpPr>
        <p:spPr>
          <a:xfrm rot="-984884">
            <a:off x="5036629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0"/>
          <p:cNvSpPr/>
          <p:nvPr/>
        </p:nvSpPr>
        <p:spPr>
          <a:xfrm flipH="1" rot="984884">
            <a:off x="4005984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0"/>
          <p:cNvSpPr/>
          <p:nvPr/>
        </p:nvSpPr>
        <p:spPr>
          <a:xfrm rot="-984884">
            <a:off x="2983463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0"/>
          <p:cNvSpPr/>
          <p:nvPr/>
        </p:nvSpPr>
        <p:spPr>
          <a:xfrm flipH="1" rot="984884">
            <a:off x="1952807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0"/>
          <p:cNvSpPr/>
          <p:nvPr/>
        </p:nvSpPr>
        <p:spPr>
          <a:xfrm rot="-984884">
            <a:off x="930286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60"/>
          <p:cNvGrpSpPr/>
          <p:nvPr/>
        </p:nvGrpSpPr>
        <p:grpSpPr>
          <a:xfrm>
            <a:off x="2177540" y="2617313"/>
            <a:ext cx="1712700" cy="1230715"/>
            <a:chOff x="2114740" y="2543425"/>
            <a:chExt cx="1712700" cy="1230715"/>
          </a:xfrm>
        </p:grpSpPr>
        <p:sp>
          <p:nvSpPr>
            <p:cNvPr id="680" name="Google Shape;680;p60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1" name="Google Shape;681;p60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0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0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Select Architecture of GAN</a:t>
              </a:r>
              <a:endParaRPr sz="1300">
                <a:solidFill>
                  <a:srgbClr val="FFFFFF"/>
                </a:solidFill>
              </a:endParaRPr>
            </a:p>
          </p:txBody>
        </p:sp>
        <p:sp>
          <p:nvSpPr>
            <p:cNvPr id="684" name="Google Shape;684;p60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5" name="Google Shape;685;p60"/>
          <p:cNvGrpSpPr/>
          <p:nvPr/>
        </p:nvGrpSpPr>
        <p:grpSpPr>
          <a:xfrm>
            <a:off x="4227940" y="2617313"/>
            <a:ext cx="1712700" cy="1230715"/>
            <a:chOff x="4165140" y="2543425"/>
            <a:chExt cx="1712700" cy="1230715"/>
          </a:xfrm>
        </p:grpSpPr>
        <p:sp>
          <p:nvSpPr>
            <p:cNvPr id="686" name="Google Shape;686;p60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0"/>
            <p:cNvSpPr txBox="1"/>
            <p:nvPr/>
          </p:nvSpPr>
          <p:spPr>
            <a:xfrm>
              <a:off x="466512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8" name="Google Shape;688;p60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0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Generate fake inputs for Generators</a:t>
              </a:r>
              <a:endParaRPr sz="1200">
                <a:solidFill>
                  <a:srgbClr val="5E5E5E"/>
                </a:solidFill>
              </a:endParaRPr>
            </a:p>
          </p:txBody>
        </p:sp>
        <p:sp>
          <p:nvSpPr>
            <p:cNvPr id="690" name="Google Shape;690;p60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60"/>
          <p:cNvGrpSpPr/>
          <p:nvPr/>
        </p:nvGrpSpPr>
        <p:grpSpPr>
          <a:xfrm>
            <a:off x="1140195" y="1295457"/>
            <a:ext cx="1712700" cy="1246754"/>
            <a:chOff x="1072790" y="1221570"/>
            <a:chExt cx="1712700" cy="1246754"/>
          </a:xfrm>
        </p:grpSpPr>
        <p:sp>
          <p:nvSpPr>
            <p:cNvPr id="692" name="Google Shape;692;p60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0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8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4" name="Google Shape;694;p60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0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Define a Problem</a:t>
              </a:r>
              <a:endParaRPr sz="1300">
                <a:solidFill>
                  <a:srgbClr val="FFFFFF"/>
                </a:solidFill>
              </a:endParaRPr>
            </a:p>
          </p:txBody>
        </p:sp>
        <p:sp>
          <p:nvSpPr>
            <p:cNvPr id="696" name="Google Shape;696;p60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60"/>
          <p:cNvGrpSpPr/>
          <p:nvPr/>
        </p:nvGrpSpPr>
        <p:grpSpPr>
          <a:xfrm>
            <a:off x="5253495" y="1295457"/>
            <a:ext cx="1712700" cy="1246754"/>
            <a:chOff x="5201245" y="1221570"/>
            <a:chExt cx="1712700" cy="1246754"/>
          </a:xfrm>
        </p:grpSpPr>
        <p:sp>
          <p:nvSpPr>
            <p:cNvPr id="698" name="Google Shape;698;p60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0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0" name="Google Shape;700;p60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0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0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Train Discriminator on the fake data</a:t>
              </a:r>
              <a:endParaRPr sz="1300">
                <a:solidFill>
                  <a:srgbClr val="5E5E5E"/>
                </a:solidFill>
              </a:endParaRPr>
            </a:p>
          </p:txBody>
        </p:sp>
      </p:grpSp>
      <p:grpSp>
        <p:nvGrpSpPr>
          <p:cNvPr id="703" name="Google Shape;703;p60"/>
          <p:cNvGrpSpPr/>
          <p:nvPr/>
        </p:nvGrpSpPr>
        <p:grpSpPr>
          <a:xfrm>
            <a:off x="6278353" y="2617313"/>
            <a:ext cx="1712700" cy="1230715"/>
            <a:chOff x="6282830" y="2543425"/>
            <a:chExt cx="1712700" cy="1230715"/>
          </a:xfrm>
        </p:grpSpPr>
        <p:sp>
          <p:nvSpPr>
            <p:cNvPr id="704" name="Google Shape;704;p60"/>
            <p:cNvSpPr/>
            <p:nvPr/>
          </p:nvSpPr>
          <p:spPr>
            <a:xfrm rot="-1789476">
              <a:off x="705894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0"/>
            <p:cNvSpPr txBox="1"/>
            <p:nvPr/>
          </p:nvSpPr>
          <p:spPr>
            <a:xfrm>
              <a:off x="678281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60"/>
            <p:cNvSpPr/>
            <p:nvPr/>
          </p:nvSpPr>
          <p:spPr>
            <a:xfrm>
              <a:off x="628283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0"/>
            <p:cNvSpPr txBox="1"/>
            <p:nvPr/>
          </p:nvSpPr>
          <p:spPr>
            <a:xfrm>
              <a:off x="632708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Train Generator with the output of Discriminator</a:t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0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8" name="Google Shape;708;p60"/>
            <p:cNvSpPr/>
            <p:nvPr/>
          </p:nvSpPr>
          <p:spPr>
            <a:xfrm>
              <a:off x="709418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60"/>
          <p:cNvGrpSpPr/>
          <p:nvPr/>
        </p:nvGrpSpPr>
        <p:grpSpPr>
          <a:xfrm>
            <a:off x="3185940" y="1295457"/>
            <a:ext cx="1712700" cy="1246754"/>
            <a:chOff x="3123140" y="1221570"/>
            <a:chExt cx="1712700" cy="1246754"/>
          </a:xfrm>
        </p:grpSpPr>
        <p:sp>
          <p:nvSpPr>
            <p:cNvPr id="710" name="Google Shape;710;p60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0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0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3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Train Discriminator on Real Data</a:t>
              </a:r>
              <a:endParaRPr sz="1300">
                <a:solidFill>
                  <a:srgbClr val="5E5E5E"/>
                </a:solidFill>
              </a:endParaRPr>
            </a:p>
          </p:txBody>
        </p:sp>
        <p:sp>
          <p:nvSpPr>
            <p:cNvPr id="714" name="Google Shape;714;p60"/>
            <p:cNvSpPr txBox="1"/>
            <p:nvPr/>
          </p:nvSpPr>
          <p:spPr>
            <a:xfrm>
              <a:off x="363557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15" name="Google Shape;715;p60"/>
          <p:cNvSpPr txBox="1"/>
          <p:nvPr/>
        </p:nvSpPr>
        <p:spPr>
          <a:xfrm>
            <a:off x="2416200" y="4123750"/>
            <a:ext cx="43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Thin"/>
                <a:ea typeface="Archivo Thin"/>
                <a:cs typeface="Archivo Thin"/>
                <a:sym typeface="Archivo Thin"/>
              </a:rPr>
              <a:t>Training of GAN</a:t>
            </a:r>
            <a:endParaRPr>
              <a:solidFill>
                <a:schemeClr val="dk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1"/>
          <p:cNvSpPr txBox="1"/>
          <p:nvPr>
            <p:ph type="title"/>
          </p:nvPr>
        </p:nvSpPr>
        <p:spPr>
          <a:xfrm>
            <a:off x="720000" y="445025"/>
            <a:ext cx="77109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 (GAN)</a:t>
            </a:r>
            <a:endParaRPr/>
          </a:p>
        </p:txBody>
      </p:sp>
      <p:sp>
        <p:nvSpPr>
          <p:cNvPr id="721" name="Google Shape;721;p61"/>
          <p:cNvSpPr txBox="1"/>
          <p:nvPr/>
        </p:nvSpPr>
        <p:spPr>
          <a:xfrm>
            <a:off x="794700" y="1216550"/>
            <a:ext cx="7554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Training data:  generated from some unknown distribution</a:t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omfortaa"/>
              <a:buChar char="●"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Generator samples from known distribution         and maps it to image function according to function </a:t>
            </a:r>
            <a:r>
              <a:rPr i="1"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G.</a:t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omfortaa"/>
              <a:buChar char="●"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If </a:t>
            </a:r>
            <a:r>
              <a:rPr i="1"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G(z)</a:t>
            </a: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 has probability distribution function        ,  we want to approximate               by  </a:t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Discriminator: samples from               and          and  classifies it as real (                  ) / fake (                   )  </a:t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omfortaa"/>
              <a:buChar char="●"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Two neural networks </a:t>
            </a:r>
            <a:r>
              <a:rPr i="1"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D</a:t>
            </a: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 and </a:t>
            </a:r>
            <a:r>
              <a:rPr i="1"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G</a:t>
            </a: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 play min-max game.</a:t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omfortaa"/>
              <a:buChar char="○"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Discriminator: maximises </a:t>
            </a:r>
            <a:r>
              <a:rPr i="1"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V(D, G).</a:t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omfortaa"/>
              <a:buChar char="○"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Generator: minimises </a:t>
            </a:r>
            <a:r>
              <a:rPr i="1"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V(D, G).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descr="p_{data}" id="722" name="Google Shape;722;p6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950" y="1337400"/>
            <a:ext cx="485076" cy="19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z(z)" id="723" name="Google Shape;723;p6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025" y="1571475"/>
            <a:ext cx="501184" cy="2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g" id="724" name="Google Shape;724;p6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281" y="2102375"/>
            <a:ext cx="276394" cy="2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{data}" id="725" name="Google Shape;725;p6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000" y="2135728"/>
            <a:ext cx="485136" cy="19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g" id="726" name="Google Shape;726;p6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4506" y="2102362"/>
            <a:ext cx="276394" cy="2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{data}" id="727" name="Google Shape;727;p6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076" y="2387326"/>
            <a:ext cx="485074" cy="198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g" id="728" name="Google Shape;728;p6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0475" y="2387325"/>
            <a:ext cx="276400" cy="2650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(x) \approx 1" id="729" name="Google Shape;729;p6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0400" y="2378113"/>
            <a:ext cx="740698" cy="21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(x)\ \approx\ 0" id="730" name="Google Shape;730;p61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9300" y="2652325"/>
            <a:ext cx="720998" cy="1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/>
          <p:nvPr>
            <p:ph type="title"/>
          </p:nvPr>
        </p:nvSpPr>
        <p:spPr>
          <a:xfrm>
            <a:off x="720000" y="445025"/>
            <a:ext cx="77109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 (GAN)</a:t>
            </a:r>
            <a:endParaRPr/>
          </a:p>
        </p:txBody>
      </p:sp>
      <p:sp>
        <p:nvSpPr>
          <p:cNvPr id="736" name="Google Shape;736;p62"/>
          <p:cNvSpPr txBox="1"/>
          <p:nvPr/>
        </p:nvSpPr>
        <p:spPr>
          <a:xfrm>
            <a:off x="794700" y="1216550"/>
            <a:ext cx="7554600" cy="23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Loss Function :</a:t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Real Image (                        ): Discriminator wants                    , so first term is maximum.</a:t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Fake image (                   ): Discriminator wants                           ,so 2nd term is maximum.</a:t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Generator wants to fool the discriminator into predicting the fake image as real i.e. </a:t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                             hence it wants to minimize second term.</a:t>
            </a:r>
            <a:endParaRPr sz="15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descr="\min_G \max_D V(D, G) = \mathbb{E}_{x \sim p_{data}(x)} [\log D(x)] + \mathbb{E}_{z \sim p_z(z)} [\log (1-D(G(z)))]" id="737" name="Google Shape;737;p62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810" y="1730400"/>
            <a:ext cx="6235628" cy="26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\sim p_{data}(x)" id="738" name="Google Shape;738;p6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500" y="2260600"/>
            <a:ext cx="962926" cy="21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(x) \approx 1" id="739" name="Google Shape;739;p6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275" y="2260600"/>
            <a:ext cx="740698" cy="21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(z) \sim p_g" id="740" name="Google Shape;740;p6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1500" y="2556275"/>
            <a:ext cx="756864" cy="21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(G(z)) \approx 0" id="741" name="Google Shape;741;p62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8188" y="2556275"/>
            <a:ext cx="1007668" cy="21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(G(z)) \approx 1" id="742" name="Google Shape;742;p62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13825" y="3273825"/>
            <a:ext cx="1007674" cy="21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3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 (GAN)</a:t>
            </a:r>
            <a:endParaRPr/>
          </a:p>
        </p:txBody>
      </p:sp>
      <p:sp>
        <p:nvSpPr>
          <p:cNvPr id="748" name="Google Shape;748;p63"/>
          <p:cNvSpPr txBox="1"/>
          <p:nvPr/>
        </p:nvSpPr>
        <p:spPr>
          <a:xfrm>
            <a:off x="962575" y="1169650"/>
            <a:ext cx="76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749" name="Google Shape;7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900" y="1169650"/>
            <a:ext cx="47529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3"/>
          <p:cNvPicPr preferRelativeResize="0"/>
          <p:nvPr/>
        </p:nvPicPr>
        <p:blipFill rotWithShape="1">
          <a:blip r:embed="rId4">
            <a:alphaModFix/>
          </a:blip>
          <a:srcRect b="0" l="-1550" r="1549" t="0"/>
          <a:stretch/>
        </p:blipFill>
        <p:spPr>
          <a:xfrm>
            <a:off x="1481350" y="2074125"/>
            <a:ext cx="47529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3"/>
          <p:cNvPicPr preferRelativeResize="0"/>
          <p:nvPr/>
        </p:nvPicPr>
        <p:blipFill rotWithShape="1">
          <a:blip r:embed="rId5">
            <a:alphaModFix/>
          </a:blip>
          <a:srcRect b="0" l="-1550" r="1549" t="0"/>
          <a:stretch/>
        </p:blipFill>
        <p:spPr>
          <a:xfrm>
            <a:off x="1476575" y="3030370"/>
            <a:ext cx="47625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3"/>
          <p:cNvPicPr preferRelativeResize="0"/>
          <p:nvPr/>
        </p:nvPicPr>
        <p:blipFill rotWithShape="1">
          <a:blip r:embed="rId6">
            <a:alphaModFix/>
          </a:blip>
          <a:srcRect b="0" l="1560" r="-1560" t="0"/>
          <a:stretch/>
        </p:blipFill>
        <p:spPr>
          <a:xfrm>
            <a:off x="1621500" y="3912800"/>
            <a:ext cx="474345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63"/>
          <p:cNvSpPr txBox="1"/>
          <p:nvPr/>
        </p:nvSpPr>
        <p:spPr>
          <a:xfrm>
            <a:off x="2670425" y="1806225"/>
            <a:ext cx="2374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chivo"/>
                <a:ea typeface="Archivo"/>
                <a:cs typeface="Archivo"/>
                <a:sym typeface="Archivo"/>
              </a:rPr>
              <a:t>MINIST Images after 2000 epochs</a:t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54" name="Google Shape;754;p63"/>
          <p:cNvSpPr txBox="1"/>
          <p:nvPr/>
        </p:nvSpPr>
        <p:spPr>
          <a:xfrm>
            <a:off x="2633523" y="2676375"/>
            <a:ext cx="244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MINIST Images after 5000 epochs</a:t>
            </a:r>
            <a:endParaRPr/>
          </a:p>
        </p:txBody>
      </p:sp>
      <p:sp>
        <p:nvSpPr>
          <p:cNvPr id="755" name="Google Shape;755;p63"/>
          <p:cNvSpPr txBox="1"/>
          <p:nvPr/>
        </p:nvSpPr>
        <p:spPr>
          <a:xfrm>
            <a:off x="2596625" y="3651775"/>
            <a:ext cx="244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MINIST Images after 14000 epochs</a:t>
            </a:r>
            <a:endParaRPr/>
          </a:p>
        </p:txBody>
      </p:sp>
      <p:sp>
        <p:nvSpPr>
          <p:cNvPr id="756" name="Google Shape;756;p63"/>
          <p:cNvSpPr txBox="1"/>
          <p:nvPr/>
        </p:nvSpPr>
        <p:spPr>
          <a:xfrm>
            <a:off x="2596625" y="46271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MINIST Images after 20000 epochs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4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 (GAN)</a:t>
            </a:r>
            <a:endParaRPr/>
          </a:p>
        </p:txBody>
      </p:sp>
      <p:sp>
        <p:nvSpPr>
          <p:cNvPr id="762" name="Google Shape;762;p64"/>
          <p:cNvSpPr txBox="1"/>
          <p:nvPr/>
        </p:nvSpPr>
        <p:spPr>
          <a:xfrm>
            <a:off x="962575" y="1169650"/>
            <a:ext cx="76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Major Shortcomings :</a:t>
            </a:r>
            <a:endParaRPr b="1"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3" name="Google Shape;763;p64"/>
          <p:cNvSpPr txBox="1"/>
          <p:nvPr/>
        </p:nvSpPr>
        <p:spPr>
          <a:xfrm>
            <a:off x="855250" y="1600750"/>
            <a:ext cx="76482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Mode Collapse - During training, the generator may get stuck into a setting where it always produces the same output. This is called mode collapse. This happens because the main aim of G was to fool D not to generate diverse output.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Vanishing Gradients - Initially,                    when                               where     represents weight of generator. To overcome this instead of minimising 		  we maximise 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descr="\frac{dV}{d\theta} \approx 0" id="764" name="Google Shape;764;p6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337" y="3269662"/>
            <a:ext cx="796836" cy="3174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D(G(z)) \approx 0" id="765" name="Google Shape;765;p6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055" y="3316033"/>
            <a:ext cx="1110392" cy="224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" id="766" name="Google Shape;766;p64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3460" y="3316022"/>
            <a:ext cx="119066" cy="224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og (1-D(G(z))" id="767" name="Google Shape;767;p64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8793" y="3697675"/>
            <a:ext cx="1425480" cy="22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og (D(G(z))" id="768" name="Google Shape;768;p64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8967" y="4064451"/>
            <a:ext cx="1079008" cy="2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5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Deeply Convolutional GAN</a:t>
            </a:r>
            <a:endParaRPr sz="3300"/>
          </a:p>
        </p:txBody>
      </p:sp>
      <p:sp>
        <p:nvSpPr>
          <p:cNvPr id="774" name="Google Shape;774;p65"/>
          <p:cNvSpPr txBox="1"/>
          <p:nvPr/>
        </p:nvSpPr>
        <p:spPr>
          <a:xfrm>
            <a:off x="891050" y="1169650"/>
            <a:ext cx="7839300" cy="3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DCGAN uses convolutional and convolutional-transpose layers in the generator and discriminator, respectively.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Replace any pooling layers with strided convolutions (discriminator) and fractional-strided convolutions (generator).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Here the discriminator consists of strided convolution layers, batch normalization layers, and LeakyRelu as activation function.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generator consists of convolutional-transpose layers, batch normalization layers, and ReLU activations(except in last layer which uses </a:t>
            </a:r>
            <a:r>
              <a:rPr i="1" lang="en" sz="1600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tanh)</a:t>
            </a: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Remove fully connected hidden layers for deeper architectures.</a:t>
            </a:r>
            <a:endParaRPr sz="15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66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Deeply Convolutional GAN</a:t>
            </a:r>
            <a:endParaRPr sz="3300"/>
          </a:p>
        </p:txBody>
      </p:sp>
      <p:pic>
        <p:nvPicPr>
          <p:cNvPr id="780" name="Google Shape;78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603225"/>
            <a:ext cx="7704000" cy="179503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66"/>
          <p:cNvSpPr txBox="1"/>
          <p:nvPr/>
        </p:nvSpPr>
        <p:spPr>
          <a:xfrm>
            <a:off x="1896000" y="3640700"/>
            <a:ext cx="535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Thin"/>
                <a:ea typeface="Archivo Thin"/>
                <a:cs typeface="Archivo Thin"/>
                <a:sym typeface="Archivo Thin"/>
              </a:rPr>
              <a:t>Discriminator and Generator architecture of a typical DCGAN</a:t>
            </a:r>
            <a:endParaRPr>
              <a:solidFill>
                <a:schemeClr val="dk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7"/>
          <p:cNvSpPr txBox="1"/>
          <p:nvPr>
            <p:ph type="title"/>
          </p:nvPr>
        </p:nvSpPr>
        <p:spPr>
          <a:xfrm>
            <a:off x="720000" y="336125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Deeply Convolutional GAN</a:t>
            </a:r>
            <a:endParaRPr sz="3300"/>
          </a:p>
        </p:txBody>
      </p:sp>
      <p:sp>
        <p:nvSpPr>
          <p:cNvPr id="787" name="Google Shape;787;p67"/>
          <p:cNvSpPr txBox="1"/>
          <p:nvPr/>
        </p:nvSpPr>
        <p:spPr>
          <a:xfrm>
            <a:off x="2235000" y="4481550"/>
            <a:ext cx="467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Thin"/>
                <a:ea typeface="Archivo Thin"/>
                <a:cs typeface="Archivo Thin"/>
                <a:sym typeface="Archivo Thin"/>
              </a:rPr>
              <a:t>MNIST like Digits generated using DCGANs</a:t>
            </a:r>
            <a:endParaRPr>
              <a:solidFill>
                <a:schemeClr val="dk1"/>
              </a:solidFill>
              <a:latin typeface="Archivo Thin"/>
              <a:ea typeface="Archivo Thin"/>
              <a:cs typeface="Archivo Thin"/>
              <a:sym typeface="Archivo Th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pic>
        <p:nvPicPr>
          <p:cNvPr id="788" name="Google Shape;7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00" y="981750"/>
            <a:ext cx="4797300" cy="3852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67"/>
          <p:cNvSpPr txBox="1"/>
          <p:nvPr/>
        </p:nvSpPr>
        <p:spPr>
          <a:xfrm>
            <a:off x="2984700" y="4589250"/>
            <a:ext cx="329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Thin"/>
                <a:ea typeface="Archivo Thin"/>
                <a:cs typeface="Archivo Thin"/>
                <a:sym typeface="Archivo Thin"/>
              </a:rPr>
              <a:t>MNIST digits generated using DCGAN</a:t>
            </a:r>
            <a:endParaRPr>
              <a:solidFill>
                <a:schemeClr val="dk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8"/>
          <p:cNvSpPr txBox="1"/>
          <p:nvPr>
            <p:ph type="title"/>
          </p:nvPr>
        </p:nvSpPr>
        <p:spPr>
          <a:xfrm>
            <a:off x="720000" y="336125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Deeply Convolutional GAN</a:t>
            </a:r>
            <a:endParaRPr sz="3300"/>
          </a:p>
        </p:txBody>
      </p:sp>
      <p:sp>
        <p:nvSpPr>
          <p:cNvPr id="795" name="Google Shape;795;p68"/>
          <p:cNvSpPr txBox="1"/>
          <p:nvPr/>
        </p:nvSpPr>
        <p:spPr>
          <a:xfrm>
            <a:off x="2235000" y="4401050"/>
            <a:ext cx="46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Thin"/>
                <a:ea typeface="Archivo Thin"/>
                <a:cs typeface="Archivo Thin"/>
                <a:sym typeface="Archivo Thin"/>
              </a:rPr>
              <a:t>DCGAN Implementation on CelebA Dataset</a:t>
            </a:r>
            <a:endParaRPr>
              <a:solidFill>
                <a:schemeClr val="dk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pic>
        <p:nvPicPr>
          <p:cNvPr id="796" name="Google Shape;7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163" y="1075975"/>
            <a:ext cx="6753682" cy="33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 txBox="1"/>
          <p:nvPr>
            <p:ph type="title"/>
          </p:nvPr>
        </p:nvSpPr>
        <p:spPr>
          <a:xfrm>
            <a:off x="1892453" y="346050"/>
            <a:ext cx="63522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Need Of Generative Modelling</a:t>
            </a:r>
            <a:endParaRPr b="1" sz="2500"/>
          </a:p>
        </p:txBody>
      </p:sp>
      <p:sp>
        <p:nvSpPr>
          <p:cNvPr id="435" name="Google Shape;435;p33"/>
          <p:cNvSpPr txBox="1"/>
          <p:nvPr>
            <p:ph idx="4294967295" type="subTitle"/>
          </p:nvPr>
        </p:nvSpPr>
        <p:spPr>
          <a:xfrm>
            <a:off x="1604579" y="1037850"/>
            <a:ext cx="6698700" cy="20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Generative model is Useful in  wide applications such as: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Archivo Light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Data Augmentation.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 Light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Simulation of Future and Planning.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 Light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Image Restoration.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 Light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Video generation.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 Light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To find Missing Data                                                                  </a:t>
            </a:r>
            <a:endParaRPr sz="1000"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 Light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Image Denoising.                                                           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In creativity and Art   </a:t>
            </a:r>
            <a:r>
              <a:rPr lang="en"/>
              <a:t>                                                      </a:t>
            </a:r>
            <a:r>
              <a:rPr b="1" lang="en" sz="1200"/>
              <a:t>zebra     </a:t>
            </a:r>
            <a:r>
              <a:rPr lang="en"/>
              <a:t>             </a:t>
            </a:r>
            <a:r>
              <a:rPr b="1" lang="en" sz="1200"/>
              <a:t>horse</a:t>
            </a:r>
            <a:r>
              <a:rPr b="1" lang="en" sz="1800"/>
              <a:t> </a:t>
            </a:r>
            <a:r>
              <a:rPr lang="en"/>
              <a:t>                                                                      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Text and Speech Processing</a:t>
            </a:r>
            <a:r>
              <a:rPr lang="en"/>
              <a:t>                                                </a:t>
            </a:r>
            <a:r>
              <a:rPr lang="en" sz="1000"/>
              <a:t>source : medium.com</a:t>
            </a:r>
            <a:br>
              <a:rPr lang="en"/>
            </a:br>
            <a:r>
              <a:rPr lang="en"/>
              <a:t>                                                                                                                     </a:t>
            </a:r>
            <a:r>
              <a:rPr lang="en"/>
              <a:t>                                   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                                    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3">
            <a:alphaModFix/>
          </a:blip>
          <a:srcRect b="61618" l="19863" r="51592" t="20883"/>
          <a:stretch/>
        </p:blipFill>
        <p:spPr>
          <a:xfrm>
            <a:off x="5162225" y="1664050"/>
            <a:ext cx="3413026" cy="130767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/>
          <p:nvPr/>
        </p:nvSpPr>
        <p:spPr>
          <a:xfrm>
            <a:off x="6227950" y="3193900"/>
            <a:ext cx="346500" cy="89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9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Conditional </a:t>
            </a:r>
            <a:r>
              <a:rPr lang="en" sz="2900"/>
              <a:t>Generative Adversarial Networks</a:t>
            </a:r>
            <a:endParaRPr sz="2900"/>
          </a:p>
        </p:txBody>
      </p:sp>
      <p:sp>
        <p:nvSpPr>
          <p:cNvPr id="802" name="Google Shape;802;p69"/>
          <p:cNvSpPr txBox="1"/>
          <p:nvPr/>
        </p:nvSpPr>
        <p:spPr>
          <a:xfrm>
            <a:off x="747900" y="1429650"/>
            <a:ext cx="7648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Conditional GAN (cGAN) allows us to condition the network with additional information such as class labels.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It means that during the training, we pass images to the network with their actual labels for it to learn the difference between them.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That way, we gain the ability to ask our model to generate images of specific labels.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The generator then tries to generate the image having that class label.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Discriminator has to decide whether the image is real belonging to the same class as class label.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Conditional Generative Adversarial Networks</a:t>
            </a:r>
            <a:endParaRPr sz="2900"/>
          </a:p>
        </p:txBody>
      </p:sp>
      <p:pic>
        <p:nvPicPr>
          <p:cNvPr id="808" name="Google Shape;80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75" y="1413350"/>
            <a:ext cx="8316525" cy="33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70"/>
          <p:cNvSpPr txBox="1"/>
          <p:nvPr/>
        </p:nvSpPr>
        <p:spPr>
          <a:xfrm>
            <a:off x="2939550" y="4716200"/>
            <a:ext cx="326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Thin"/>
                <a:ea typeface="Archivo Thin"/>
                <a:cs typeface="Archivo Thin"/>
                <a:sym typeface="Archivo Thin"/>
              </a:rPr>
              <a:t>Schematic Diagram of Conditional GAN</a:t>
            </a:r>
            <a:endParaRPr>
              <a:solidFill>
                <a:schemeClr val="dk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1"/>
          <p:cNvSpPr txBox="1"/>
          <p:nvPr>
            <p:ph type="title"/>
          </p:nvPr>
        </p:nvSpPr>
        <p:spPr>
          <a:xfrm>
            <a:off x="720000" y="474850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Conditional Generative Adversarial Networks</a:t>
            </a:r>
            <a:endParaRPr sz="2900"/>
          </a:p>
        </p:txBody>
      </p:sp>
      <p:sp>
        <p:nvSpPr>
          <p:cNvPr id="815" name="Google Shape;815;p71"/>
          <p:cNvSpPr txBox="1"/>
          <p:nvPr/>
        </p:nvSpPr>
        <p:spPr>
          <a:xfrm>
            <a:off x="747900" y="1429650"/>
            <a:ext cx="7648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Improved control over generated outputs.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cGANs are less likely to suffer from mode collapse as the conditional information can help guide the generator towards a more diverse set of outputs.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16" name="Google Shape;816;p71"/>
          <p:cNvSpPr txBox="1"/>
          <p:nvPr/>
        </p:nvSpPr>
        <p:spPr>
          <a:xfrm>
            <a:off x="747900" y="3480025"/>
            <a:ext cx="7898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cGANs are more complex than traditional GANs due to the need to include additional input information, which can make them harder to train and tune.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30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chivo"/>
              <a:buChar char="●"/>
            </a:pP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I</a:t>
            </a:r>
            <a:r>
              <a:rPr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f the conditioning information is incomplete or inaccurate, the generated output may also be inaccurate.</a:t>
            </a:r>
            <a:endParaRPr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17" name="Google Shape;817;p71"/>
          <p:cNvSpPr txBox="1"/>
          <p:nvPr/>
        </p:nvSpPr>
        <p:spPr>
          <a:xfrm>
            <a:off x="904125" y="30089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Shortcomings -</a:t>
            </a:r>
            <a:endParaRPr b="1" sz="1600">
              <a:solidFill>
                <a:srgbClr val="33333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2"/>
          <p:cNvSpPr txBox="1"/>
          <p:nvPr>
            <p:ph type="title"/>
          </p:nvPr>
        </p:nvSpPr>
        <p:spPr>
          <a:xfrm>
            <a:off x="720000" y="349625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Conditional Generative Adversarial Networks</a:t>
            </a:r>
            <a:endParaRPr sz="2900"/>
          </a:p>
        </p:txBody>
      </p:sp>
      <p:pic>
        <p:nvPicPr>
          <p:cNvPr id="823" name="Google Shape;8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475" y="999700"/>
            <a:ext cx="3639050" cy="3669048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2"/>
          <p:cNvSpPr txBox="1"/>
          <p:nvPr/>
        </p:nvSpPr>
        <p:spPr>
          <a:xfrm>
            <a:off x="2630850" y="4668750"/>
            <a:ext cx="38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Thin"/>
                <a:ea typeface="Archivo Thin"/>
                <a:cs typeface="Archivo Thin"/>
                <a:sym typeface="Archivo Thin"/>
              </a:rPr>
              <a:t>MNIST digits generated using CGAN</a:t>
            </a:r>
            <a:endParaRPr>
              <a:solidFill>
                <a:schemeClr val="dk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3"/>
          <p:cNvSpPr txBox="1"/>
          <p:nvPr>
            <p:ph type="title"/>
          </p:nvPr>
        </p:nvSpPr>
        <p:spPr>
          <a:xfrm>
            <a:off x="720000" y="349625"/>
            <a:ext cx="77040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Conditional Generative Adversarial Networks</a:t>
            </a:r>
            <a:endParaRPr sz="2900"/>
          </a:p>
        </p:txBody>
      </p:sp>
      <p:sp>
        <p:nvSpPr>
          <p:cNvPr id="830" name="Google Shape;830;p73"/>
          <p:cNvSpPr txBox="1"/>
          <p:nvPr/>
        </p:nvSpPr>
        <p:spPr>
          <a:xfrm>
            <a:off x="2630850" y="4668750"/>
            <a:ext cx="38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chivo Thin"/>
                <a:ea typeface="Archivo Thin"/>
                <a:cs typeface="Archivo Thin"/>
                <a:sym typeface="Archivo Thin"/>
              </a:rPr>
              <a:t>Implementation of CGAN on CIFAR10 Dataset</a:t>
            </a:r>
            <a:endParaRPr>
              <a:solidFill>
                <a:schemeClr val="dk1"/>
              </a:solidFill>
              <a:latin typeface="Archivo Thin"/>
              <a:ea typeface="Archivo Thin"/>
              <a:cs typeface="Archivo Thin"/>
              <a:sym typeface="Archivo Thin"/>
            </a:endParaRPr>
          </a:p>
        </p:txBody>
      </p:sp>
      <p:pic>
        <p:nvPicPr>
          <p:cNvPr id="831" name="Google Shape;83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300" y="1196825"/>
            <a:ext cx="4309409" cy="33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4"/>
          <p:cNvSpPr txBox="1"/>
          <p:nvPr>
            <p:ph type="title"/>
          </p:nvPr>
        </p:nvSpPr>
        <p:spPr>
          <a:xfrm>
            <a:off x="2187900" y="1847150"/>
            <a:ext cx="47682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>
                <a:latin typeface="Pacifico"/>
                <a:ea typeface="Pacifico"/>
                <a:cs typeface="Pacifico"/>
                <a:sym typeface="Pacifico"/>
              </a:rPr>
              <a:t>Thank you!</a:t>
            </a:r>
            <a:endParaRPr sz="59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/>
          <p:nvPr>
            <p:ph idx="1" type="subTitle"/>
          </p:nvPr>
        </p:nvSpPr>
        <p:spPr>
          <a:xfrm>
            <a:off x="183875" y="714000"/>
            <a:ext cx="4322700" cy="3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</a:t>
            </a:r>
            <a:r>
              <a:rPr lang="en" u="sng"/>
              <a:t>Generative</a:t>
            </a:r>
            <a:endParaRPr u="sng"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Font typeface="Archivo"/>
              <a:buChar char="●"/>
            </a:pPr>
            <a:r>
              <a:rPr lang="en" sz="1400">
                <a:latin typeface="Archivo"/>
                <a:ea typeface="Archivo"/>
                <a:cs typeface="Archivo"/>
                <a:sym typeface="Archivo"/>
              </a:rPr>
              <a:t>Used to generate new data similar to original data.</a:t>
            </a:r>
            <a:endParaRPr sz="1400"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en" sz="1400">
                <a:latin typeface="Archivo"/>
                <a:ea typeface="Archivo"/>
                <a:cs typeface="Archivo"/>
                <a:sym typeface="Archivo"/>
              </a:rPr>
              <a:t>Unsupervised form of learning.</a:t>
            </a:r>
            <a:endParaRPr sz="1400"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en" sz="1400">
                <a:latin typeface="Archivo"/>
                <a:ea typeface="Archivo"/>
                <a:cs typeface="Archivo"/>
                <a:sym typeface="Archivo"/>
              </a:rPr>
              <a:t>Learns to estimate the probability of an observation X i.e P(X).</a:t>
            </a:r>
            <a:endParaRPr sz="1400"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</a:pPr>
            <a:r>
              <a:rPr lang="en" sz="1400">
                <a:latin typeface="Archivo"/>
                <a:ea typeface="Archivo"/>
                <a:cs typeface="Archivo"/>
                <a:sym typeface="Archivo"/>
              </a:rPr>
              <a:t>Require large and diverse training dataset</a:t>
            </a:r>
            <a:endParaRPr sz="1400">
              <a:latin typeface="Archivo"/>
              <a:ea typeface="Archivo"/>
              <a:cs typeface="Archivo"/>
              <a:sym typeface="Archiv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chivo"/>
              <a:buChar char="●"/>
            </a:pPr>
            <a:r>
              <a:rPr lang="en" sz="1400">
                <a:latin typeface="Archivo"/>
                <a:ea typeface="Archivo"/>
                <a:cs typeface="Archivo"/>
                <a:sym typeface="Archivo"/>
              </a:rPr>
              <a:t>Computationally expensive for large datasets</a:t>
            </a:r>
            <a:endParaRPr sz="1400"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en" sz="1400">
                <a:latin typeface="Archivo"/>
                <a:ea typeface="Archivo"/>
                <a:cs typeface="Archivo"/>
                <a:sym typeface="Archivo"/>
              </a:rPr>
              <a:t>Ex - Generate new pictures of cats.</a:t>
            </a:r>
            <a:endParaRPr sz="14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43" name="Google Shape;443;p34"/>
          <p:cNvSpPr txBox="1"/>
          <p:nvPr>
            <p:ph type="title"/>
          </p:nvPr>
        </p:nvSpPr>
        <p:spPr>
          <a:xfrm>
            <a:off x="341250" y="130025"/>
            <a:ext cx="6017400" cy="69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 Generative Vs </a:t>
            </a:r>
            <a:r>
              <a:rPr b="1" lang="en" sz="2500"/>
              <a:t>Discriminative model </a:t>
            </a:r>
            <a:endParaRPr b="1" sz="2500"/>
          </a:p>
        </p:txBody>
      </p:sp>
      <p:sp>
        <p:nvSpPr>
          <p:cNvPr id="444" name="Google Shape;444;p34"/>
          <p:cNvSpPr txBox="1"/>
          <p:nvPr/>
        </p:nvSpPr>
        <p:spPr>
          <a:xfrm>
            <a:off x="4848650" y="767350"/>
            <a:ext cx="38481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    </a:t>
            </a:r>
            <a:r>
              <a:rPr lang="en" sz="16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Discriminative</a:t>
            </a:r>
            <a:endParaRPr sz="1600" u="sng"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Used to classify between different types of instances of data.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Supervised form of learning.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Model tries to estimate label Y for a given observable variable X i.e,      P(Y | X).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Require only labeled data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Not as good at modeling data distribution.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Ex - Classify an animal as Cat.</a:t>
            </a: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anrope"/>
                <a:ea typeface="Manrope"/>
                <a:cs typeface="Manrope"/>
                <a:sym typeface="Manrope"/>
              </a:rPr>
              <a:t>   </a:t>
            </a:r>
            <a:endParaRPr sz="1500"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445" name="Google Shape;445;p34"/>
          <p:cNvCxnSpPr/>
          <p:nvPr/>
        </p:nvCxnSpPr>
        <p:spPr>
          <a:xfrm>
            <a:off x="4718075" y="1153950"/>
            <a:ext cx="25800" cy="349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6" name="Google Shape;446;p34"/>
          <p:cNvPicPr preferRelativeResize="0"/>
          <p:nvPr/>
        </p:nvPicPr>
        <p:blipFill rotWithShape="1">
          <a:blip r:embed="rId3">
            <a:alphaModFix/>
          </a:blip>
          <a:srcRect b="26271" l="15692" r="63265" t="43556"/>
          <a:stretch/>
        </p:blipFill>
        <p:spPr>
          <a:xfrm>
            <a:off x="6141876" y="3397275"/>
            <a:ext cx="1731600" cy="15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4"/>
          <p:cNvPicPr preferRelativeResize="0"/>
          <p:nvPr/>
        </p:nvPicPr>
        <p:blipFill rotWithShape="1">
          <a:blip r:embed="rId3">
            <a:alphaModFix/>
          </a:blip>
          <a:srcRect b="21084" l="42986" r="16333" t="34525"/>
          <a:stretch/>
        </p:blipFill>
        <p:spPr>
          <a:xfrm>
            <a:off x="1053775" y="3292450"/>
            <a:ext cx="2487048" cy="169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 txBox="1"/>
          <p:nvPr>
            <p:ph type="title"/>
          </p:nvPr>
        </p:nvSpPr>
        <p:spPr>
          <a:xfrm>
            <a:off x="0" y="0"/>
            <a:ext cx="52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          </a:t>
            </a:r>
            <a:r>
              <a:rPr b="1" lang="en" sz="2500"/>
              <a:t>Multinomial Distribution</a:t>
            </a:r>
            <a:endParaRPr b="1" sz="2500"/>
          </a:p>
        </p:txBody>
      </p:sp>
      <p:sp>
        <p:nvSpPr>
          <p:cNvPr id="453" name="Google Shape;453;p35"/>
          <p:cNvSpPr txBox="1"/>
          <p:nvPr>
            <p:ph idx="2" type="subTitle"/>
          </p:nvPr>
        </p:nvSpPr>
        <p:spPr>
          <a:xfrm>
            <a:off x="132398" y="430450"/>
            <a:ext cx="4974600" cy="21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Dataset help in determining whether a particular weather condition is suitable ("Yes") or not("No") for playing golf. </a:t>
            </a:r>
            <a:endParaRPr sz="1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Dataset has been generated by some distribution pdata (unknown). </a:t>
            </a:r>
            <a:endParaRPr sz="1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The aim of the model is to use these observations to produce the pdata. </a:t>
            </a:r>
            <a:endParaRPr sz="1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Total Number of Observations is 13. </a:t>
            </a:r>
            <a:endParaRPr sz="1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Total 3 * 3 * 2 * 2 =36 possible combinations of features i.e 36 sample points</a:t>
            </a:r>
            <a:endParaRPr sz="1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</a:pPr>
            <a:r>
              <a:rPr lang="en" sz="1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θi : parameter that represent probability of ith sample point. To estimate θi , i = 1 . . . 35, by MLE</a:t>
            </a:r>
            <a:endParaRPr sz="1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                               </a:t>
            </a:r>
            <a:endParaRPr sz="1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  </a:t>
            </a:r>
            <a:r>
              <a:rPr lang="en" sz="1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ni : occurrence of ith observation</a:t>
            </a:r>
            <a:endParaRPr sz="1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  N : total number of observations</a:t>
            </a:r>
            <a:endParaRPr sz="1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   1 is additive factor for non-zero probability</a:t>
            </a:r>
            <a:endParaRPr sz="1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54" name="Google Shape;4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800" y="101400"/>
            <a:ext cx="3734175" cy="292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7700" y="3698350"/>
            <a:ext cx="1243100" cy="4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5"/>
          <p:cNvSpPr txBox="1"/>
          <p:nvPr/>
        </p:nvSpPr>
        <p:spPr>
          <a:xfrm>
            <a:off x="5157775" y="3247100"/>
            <a:ext cx="3734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      </a:t>
            </a:r>
            <a:r>
              <a:rPr b="1" lang="en" sz="1500">
                <a:latin typeface="Archivo"/>
                <a:ea typeface="Archivo"/>
                <a:cs typeface="Archivo"/>
                <a:sym typeface="Archivo"/>
              </a:rPr>
              <a:t>FAILURES :</a:t>
            </a:r>
            <a:endParaRPr b="1" sz="1500"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Assign equal probability to all the random pixels not present in dataset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chivo"/>
              <a:buChar char="●"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 Remember the given data without learning anything new.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57" name="Google Shape;457;p35"/>
          <p:cNvSpPr txBox="1"/>
          <p:nvPr/>
        </p:nvSpPr>
        <p:spPr>
          <a:xfrm>
            <a:off x="7666500" y="3022650"/>
            <a:ext cx="158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rope"/>
                <a:ea typeface="Manrope"/>
                <a:cs typeface="Manrope"/>
                <a:sym typeface="Manrope"/>
              </a:rPr>
              <a:t>Source : gfg.com</a:t>
            </a:r>
            <a:endParaRPr sz="11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 txBox="1"/>
          <p:nvPr>
            <p:ph idx="1" type="subTitle"/>
          </p:nvPr>
        </p:nvSpPr>
        <p:spPr>
          <a:xfrm>
            <a:off x="264450" y="490288"/>
            <a:ext cx="8615100" cy="20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500"/>
              <a:t>The Naive Bayes parametric model  reduces the number of parameters we need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to estimate.</a:t>
            </a:r>
            <a:endParaRPr sz="15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500"/>
              <a:t>Assumptions :          </a:t>
            </a:r>
            <a:r>
              <a:rPr lang="en" sz="1500"/>
              <a:t>1. Features are Independent of each other i.e,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                                                    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                                         2. Each Features has equal contribution in determining labels.</a:t>
            </a:r>
            <a:r>
              <a:rPr b="1" lang="en" sz="1500"/>
              <a:t>  </a:t>
            </a:r>
            <a:r>
              <a:rPr b="1" lang="en"/>
              <a:t>                                   </a:t>
            </a:r>
            <a:endParaRPr b="1"/>
          </a:p>
        </p:txBody>
      </p:sp>
      <p:sp>
        <p:nvSpPr>
          <p:cNvPr id="463" name="Google Shape;463;p36"/>
          <p:cNvSpPr txBox="1"/>
          <p:nvPr>
            <p:ph type="title"/>
          </p:nvPr>
        </p:nvSpPr>
        <p:spPr>
          <a:xfrm>
            <a:off x="198975" y="0"/>
            <a:ext cx="25629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NAIVE BAYES</a:t>
            </a:r>
            <a:endParaRPr b="1" sz="2500"/>
          </a:p>
        </p:txBody>
      </p:sp>
      <p:pic>
        <p:nvPicPr>
          <p:cNvPr id="464" name="Google Shape;4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0550" y="1364575"/>
            <a:ext cx="2562899" cy="26383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6"/>
          <p:cNvSpPr txBox="1"/>
          <p:nvPr/>
        </p:nvSpPr>
        <p:spPr>
          <a:xfrm>
            <a:off x="4222913" y="2002075"/>
            <a:ext cx="2765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Where K is the total number of features.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Using assumption we get :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This is the Naive Bayes model.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66" name="Google Shape;4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0863" y="2950125"/>
            <a:ext cx="1382575" cy="2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6"/>
          <p:cNvSpPr txBox="1"/>
          <p:nvPr/>
        </p:nvSpPr>
        <p:spPr>
          <a:xfrm>
            <a:off x="325100" y="3813475"/>
            <a:ext cx="790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The problem is reduced to estimating the parameters                                 for each feature separately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Then  multiplying these to find the probability for any possible combination.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468" name="Google Shape;46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750" y="3695275"/>
            <a:ext cx="913150" cy="3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150" y="2533588"/>
            <a:ext cx="3654549" cy="10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"/>
          <p:cNvSpPr txBox="1"/>
          <p:nvPr>
            <p:ph idx="1" type="subTitle"/>
          </p:nvPr>
        </p:nvSpPr>
        <p:spPr>
          <a:xfrm>
            <a:off x="441200" y="263417"/>
            <a:ext cx="7166100" cy="26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Application of Naive Bayes :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Manrope"/>
              <a:buChar char="●"/>
            </a:pPr>
            <a:r>
              <a:rPr lang="en" sz="1500"/>
              <a:t>Sentiment Analysis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Spam Classification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Recommendation systems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Language Identification</a:t>
            </a:r>
            <a:endParaRPr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       </a:t>
            </a:r>
            <a:r>
              <a:rPr b="1" lang="en" sz="1600">
                <a:latin typeface="Archivo"/>
                <a:ea typeface="Archivo"/>
                <a:cs typeface="Archivo"/>
                <a:sym typeface="Archivo"/>
              </a:rPr>
              <a:t>Disadvantages :</a:t>
            </a:r>
            <a:endParaRPr b="1" sz="16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chivo"/>
              <a:buChar char="●"/>
            </a:pPr>
            <a:r>
              <a:rPr lang="en" sz="1500">
                <a:latin typeface="Archivo"/>
                <a:ea typeface="Archivo"/>
                <a:cs typeface="Archivo"/>
                <a:sym typeface="Archivo"/>
              </a:rPr>
              <a:t>Can only be applicable on Discrete features value .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chivo"/>
              <a:buChar char="●"/>
            </a:pPr>
            <a:r>
              <a:rPr lang="en" sz="1500">
                <a:latin typeface="Archivo"/>
                <a:ea typeface="Archivo"/>
                <a:cs typeface="Archivo"/>
                <a:sym typeface="Archivo"/>
              </a:rPr>
              <a:t>Assigns zero probability to feature value not present in training set, which can affect the performance of the classifier.</a:t>
            </a:r>
            <a:endParaRPr sz="1500">
              <a:latin typeface="Archivo"/>
              <a:ea typeface="Archivo"/>
              <a:cs typeface="Archivo"/>
              <a:sym typeface="Archiv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chivo"/>
              <a:buChar char="●"/>
            </a:pPr>
            <a:r>
              <a:rPr lang="en" sz="1500">
                <a:solidFill>
                  <a:srgbClr val="333333"/>
                </a:solidFill>
                <a:latin typeface="Archivo"/>
                <a:ea typeface="Archivo"/>
                <a:cs typeface="Archivo"/>
                <a:sym typeface="Archivo"/>
              </a:rPr>
              <a:t>Rarely  applied to real life models, as it is designed to model on features that are independent of each other.</a:t>
            </a:r>
            <a:endParaRPr sz="19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475" name="Google Shape;475;p37"/>
          <p:cNvPicPr preferRelativeResize="0"/>
          <p:nvPr/>
        </p:nvPicPr>
        <p:blipFill rotWithShape="1">
          <a:blip r:embed="rId3">
            <a:alphaModFix/>
          </a:blip>
          <a:srcRect b="17926" l="11512" r="12093" t="31603"/>
          <a:stretch/>
        </p:blipFill>
        <p:spPr>
          <a:xfrm>
            <a:off x="4373025" y="813675"/>
            <a:ext cx="3486926" cy="143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"/>
          <p:cNvSpPr txBox="1"/>
          <p:nvPr>
            <p:ph type="title"/>
          </p:nvPr>
        </p:nvSpPr>
        <p:spPr>
          <a:xfrm>
            <a:off x="1734949" y="901325"/>
            <a:ext cx="7236600" cy="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variation of the Naive Bayes algorithm that works when :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     - the features in the dataset are continuous.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Assumption: Distribution of each feature for each class is Gaussian (normal) with mean and variance 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1" name="Google Shape;481;p38"/>
          <p:cNvSpPr txBox="1"/>
          <p:nvPr>
            <p:ph idx="2" type="title"/>
          </p:nvPr>
        </p:nvSpPr>
        <p:spPr>
          <a:xfrm rot="10800000">
            <a:off x="534710" y="4867500"/>
            <a:ext cx="92700" cy="2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grpSp>
        <p:nvGrpSpPr>
          <p:cNvPr id="482" name="Google Shape;482;p38"/>
          <p:cNvGrpSpPr/>
          <p:nvPr/>
        </p:nvGrpSpPr>
        <p:grpSpPr>
          <a:xfrm flipH="1" rot="10800000">
            <a:off x="-907841" y="-151019"/>
            <a:ext cx="3489913" cy="3488657"/>
            <a:chOff x="3004400" y="1715425"/>
            <a:chExt cx="2292075" cy="2291250"/>
          </a:xfrm>
        </p:grpSpPr>
        <p:sp>
          <p:nvSpPr>
            <p:cNvPr id="483" name="Google Shape;483;p38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38"/>
          <p:cNvGrpSpPr/>
          <p:nvPr/>
        </p:nvGrpSpPr>
        <p:grpSpPr>
          <a:xfrm flipH="1" rot="10800000">
            <a:off x="7198805" y="3636854"/>
            <a:ext cx="2708316" cy="2707341"/>
            <a:chOff x="3004400" y="1715425"/>
            <a:chExt cx="2292075" cy="2291250"/>
          </a:xfrm>
        </p:grpSpPr>
        <p:sp>
          <p:nvSpPr>
            <p:cNvPr id="493" name="Google Shape;493;p38"/>
            <p:cNvSpPr/>
            <p:nvPr/>
          </p:nvSpPr>
          <p:spPr>
            <a:xfrm>
              <a:off x="3922025" y="1715425"/>
              <a:ext cx="456850" cy="867550"/>
            </a:xfrm>
            <a:custGeom>
              <a:rect b="b" l="l" r="r" t="t"/>
              <a:pathLst>
                <a:path extrusionOk="0" h="34702" w="18274">
                  <a:moveTo>
                    <a:pt x="9121" y="0"/>
                  </a:moveTo>
                  <a:cubicBezTo>
                    <a:pt x="9121" y="8931"/>
                    <a:pt x="8012" y="16468"/>
                    <a:pt x="5732" y="22675"/>
                  </a:cubicBezTo>
                  <a:cubicBezTo>
                    <a:pt x="4307" y="26539"/>
                    <a:pt x="2375" y="29927"/>
                    <a:pt x="0" y="32777"/>
                  </a:cubicBezTo>
                  <a:cubicBezTo>
                    <a:pt x="3056" y="34060"/>
                    <a:pt x="6089" y="34701"/>
                    <a:pt x="9125" y="34701"/>
                  </a:cubicBezTo>
                  <a:cubicBezTo>
                    <a:pt x="12161" y="34701"/>
                    <a:pt x="15201" y="34060"/>
                    <a:pt x="18273" y="32777"/>
                  </a:cubicBezTo>
                  <a:cubicBezTo>
                    <a:pt x="15898" y="29896"/>
                    <a:pt x="13998" y="26539"/>
                    <a:pt x="12541" y="22675"/>
                  </a:cubicBezTo>
                  <a:cubicBezTo>
                    <a:pt x="10229" y="16436"/>
                    <a:pt x="9121" y="8899"/>
                    <a:pt x="9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4414475" y="2633825"/>
              <a:ext cx="882000" cy="453675"/>
            </a:xfrm>
            <a:custGeom>
              <a:rect b="b" l="l" r="r" t="t"/>
              <a:pathLst>
                <a:path extrusionOk="0" h="18147" w="35280">
                  <a:moveTo>
                    <a:pt x="2566" y="0"/>
                  </a:moveTo>
                  <a:cubicBezTo>
                    <a:pt x="0" y="6080"/>
                    <a:pt x="0" y="12066"/>
                    <a:pt x="2566" y="18146"/>
                  </a:cubicBezTo>
                  <a:cubicBezTo>
                    <a:pt x="5479" y="15771"/>
                    <a:pt x="8868" y="13871"/>
                    <a:pt x="12763" y="12446"/>
                  </a:cubicBezTo>
                  <a:cubicBezTo>
                    <a:pt x="18938" y="10197"/>
                    <a:pt x="26412" y="9089"/>
                    <a:pt x="35280" y="9089"/>
                  </a:cubicBezTo>
                  <a:cubicBezTo>
                    <a:pt x="26412" y="9057"/>
                    <a:pt x="18938" y="7981"/>
                    <a:pt x="12763" y="5700"/>
                  </a:cubicBezTo>
                  <a:cubicBezTo>
                    <a:pt x="8836" y="4275"/>
                    <a:pt x="5479" y="2375"/>
                    <a:pt x="2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3922025" y="3138350"/>
              <a:ext cx="456850" cy="868325"/>
            </a:xfrm>
            <a:custGeom>
              <a:rect b="b" l="l" r="r" t="t"/>
              <a:pathLst>
                <a:path extrusionOk="0" h="34733" w="18274">
                  <a:moveTo>
                    <a:pt x="9125" y="0"/>
                  </a:moveTo>
                  <a:cubicBezTo>
                    <a:pt x="6089" y="0"/>
                    <a:pt x="3056" y="641"/>
                    <a:pt x="0" y="1924"/>
                  </a:cubicBezTo>
                  <a:cubicBezTo>
                    <a:pt x="2375" y="4837"/>
                    <a:pt x="4276" y="8163"/>
                    <a:pt x="5732" y="12026"/>
                  </a:cubicBezTo>
                  <a:cubicBezTo>
                    <a:pt x="8012" y="18233"/>
                    <a:pt x="9121" y="25771"/>
                    <a:pt x="9121" y="34733"/>
                  </a:cubicBezTo>
                  <a:cubicBezTo>
                    <a:pt x="9121" y="25771"/>
                    <a:pt x="10229" y="18265"/>
                    <a:pt x="12541" y="12026"/>
                  </a:cubicBezTo>
                  <a:cubicBezTo>
                    <a:pt x="13966" y="8163"/>
                    <a:pt x="15898" y="4774"/>
                    <a:pt x="18273" y="1924"/>
                  </a:cubicBezTo>
                  <a:cubicBezTo>
                    <a:pt x="15201" y="641"/>
                    <a:pt x="12161" y="0"/>
                    <a:pt x="9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3004400" y="2632225"/>
              <a:ext cx="882025" cy="454475"/>
            </a:xfrm>
            <a:custGeom>
              <a:rect b="b" l="l" r="r" t="t"/>
              <a:pathLst>
                <a:path extrusionOk="0" h="18179" w="35281">
                  <a:moveTo>
                    <a:pt x="32683" y="1"/>
                  </a:moveTo>
                  <a:cubicBezTo>
                    <a:pt x="29801" y="2439"/>
                    <a:pt x="26444" y="4339"/>
                    <a:pt x="22517" y="5764"/>
                  </a:cubicBezTo>
                  <a:cubicBezTo>
                    <a:pt x="16342" y="8013"/>
                    <a:pt x="8868" y="9121"/>
                    <a:pt x="1" y="9121"/>
                  </a:cubicBezTo>
                  <a:cubicBezTo>
                    <a:pt x="8868" y="9121"/>
                    <a:pt x="16342" y="10230"/>
                    <a:pt x="22517" y="12478"/>
                  </a:cubicBezTo>
                  <a:cubicBezTo>
                    <a:pt x="26444" y="13903"/>
                    <a:pt x="29801" y="15803"/>
                    <a:pt x="32683" y="18179"/>
                  </a:cubicBezTo>
                  <a:cubicBezTo>
                    <a:pt x="35280" y="12098"/>
                    <a:pt x="35280" y="6113"/>
                    <a:pt x="32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3566525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" y="0"/>
                  </a:moveTo>
                  <a:cubicBezTo>
                    <a:pt x="4878" y="4845"/>
                    <a:pt x="8235" y="9469"/>
                    <a:pt x="10167" y="14061"/>
                  </a:cubicBezTo>
                  <a:cubicBezTo>
                    <a:pt x="11687" y="12858"/>
                    <a:pt x="12985" y="11528"/>
                    <a:pt x="14157" y="10102"/>
                  </a:cubicBezTo>
                  <a:cubicBezTo>
                    <a:pt x="9533" y="8171"/>
                    <a:pt x="4878" y="478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4378850" y="3087475"/>
              <a:ext cx="354700" cy="351550"/>
            </a:xfrm>
            <a:custGeom>
              <a:rect b="b" l="l" r="r" t="t"/>
              <a:pathLst>
                <a:path extrusionOk="0" h="14062" w="14188">
                  <a:moveTo>
                    <a:pt x="3991" y="0"/>
                  </a:moveTo>
                  <a:cubicBezTo>
                    <a:pt x="2534" y="1204"/>
                    <a:pt x="1204" y="2502"/>
                    <a:pt x="0" y="3959"/>
                  </a:cubicBezTo>
                  <a:cubicBezTo>
                    <a:pt x="4624" y="5922"/>
                    <a:pt x="9311" y="9279"/>
                    <a:pt x="14188" y="14061"/>
                  </a:cubicBezTo>
                  <a:cubicBezTo>
                    <a:pt x="9311" y="9248"/>
                    <a:pt x="5954" y="4592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4378050" y="2282300"/>
              <a:ext cx="353925" cy="351550"/>
            </a:xfrm>
            <a:custGeom>
              <a:rect b="b" l="l" r="r" t="t"/>
              <a:pathLst>
                <a:path extrusionOk="0" h="14062" w="14157">
                  <a:moveTo>
                    <a:pt x="14156" y="0"/>
                  </a:moveTo>
                  <a:lnTo>
                    <a:pt x="14156" y="0"/>
                  </a:lnTo>
                  <a:cubicBezTo>
                    <a:pt x="14156" y="1"/>
                    <a:pt x="14155" y="2"/>
                    <a:pt x="14154" y="2"/>
                  </a:cubicBezTo>
                  <a:lnTo>
                    <a:pt x="14154" y="2"/>
                  </a:lnTo>
                  <a:cubicBezTo>
                    <a:pt x="14155" y="2"/>
                    <a:pt x="14156" y="1"/>
                    <a:pt x="14156" y="0"/>
                  </a:cubicBezTo>
                  <a:close/>
                  <a:moveTo>
                    <a:pt x="14154" y="3"/>
                  </a:moveTo>
                  <a:lnTo>
                    <a:pt x="14154" y="3"/>
                  </a:lnTo>
                  <a:cubicBezTo>
                    <a:pt x="9278" y="4847"/>
                    <a:pt x="4623" y="8203"/>
                    <a:pt x="1" y="10102"/>
                  </a:cubicBezTo>
                  <a:cubicBezTo>
                    <a:pt x="1236" y="11528"/>
                    <a:pt x="2566" y="12858"/>
                    <a:pt x="3991" y="14061"/>
                  </a:cubicBezTo>
                  <a:cubicBezTo>
                    <a:pt x="5922" y="9470"/>
                    <a:pt x="9342" y="4784"/>
                    <a:pt x="14154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3567325" y="3087475"/>
              <a:ext cx="354725" cy="351550"/>
            </a:xfrm>
            <a:custGeom>
              <a:rect b="b" l="l" r="r" t="t"/>
              <a:pathLst>
                <a:path extrusionOk="0" h="14062" w="14189">
                  <a:moveTo>
                    <a:pt x="10166" y="0"/>
                  </a:moveTo>
                  <a:cubicBezTo>
                    <a:pt x="8234" y="4592"/>
                    <a:pt x="4846" y="9279"/>
                    <a:pt x="0" y="14061"/>
                  </a:cubicBezTo>
                  <a:cubicBezTo>
                    <a:pt x="4877" y="9248"/>
                    <a:pt x="9533" y="5891"/>
                    <a:pt x="14188" y="3959"/>
                  </a:cubicBezTo>
                  <a:cubicBezTo>
                    <a:pt x="12953" y="2502"/>
                    <a:pt x="11655" y="1204"/>
                    <a:pt x="10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3823050" y="2534850"/>
              <a:ext cx="654775" cy="651600"/>
            </a:xfrm>
            <a:custGeom>
              <a:rect b="b" l="l" r="r" t="t"/>
              <a:pathLst>
                <a:path extrusionOk="0" h="26064" w="26191">
                  <a:moveTo>
                    <a:pt x="3959" y="0"/>
                  </a:moveTo>
                  <a:cubicBezTo>
                    <a:pt x="2756" y="1426"/>
                    <a:pt x="1426" y="2756"/>
                    <a:pt x="1" y="3959"/>
                  </a:cubicBezTo>
                  <a:cubicBezTo>
                    <a:pt x="2566" y="10039"/>
                    <a:pt x="2566" y="16025"/>
                    <a:pt x="1" y="22105"/>
                  </a:cubicBezTo>
                  <a:cubicBezTo>
                    <a:pt x="1426" y="23309"/>
                    <a:pt x="2724" y="24607"/>
                    <a:pt x="3959" y="26064"/>
                  </a:cubicBezTo>
                  <a:cubicBezTo>
                    <a:pt x="7015" y="24781"/>
                    <a:pt x="10048" y="24140"/>
                    <a:pt x="13084" y="24140"/>
                  </a:cubicBezTo>
                  <a:cubicBezTo>
                    <a:pt x="16120" y="24140"/>
                    <a:pt x="19160" y="24781"/>
                    <a:pt x="22232" y="26064"/>
                  </a:cubicBezTo>
                  <a:cubicBezTo>
                    <a:pt x="23436" y="24670"/>
                    <a:pt x="24766" y="23309"/>
                    <a:pt x="26191" y="22105"/>
                  </a:cubicBezTo>
                  <a:cubicBezTo>
                    <a:pt x="23626" y="16025"/>
                    <a:pt x="23626" y="10039"/>
                    <a:pt x="26191" y="3959"/>
                  </a:cubicBezTo>
                  <a:cubicBezTo>
                    <a:pt x="24734" y="2756"/>
                    <a:pt x="23436" y="1426"/>
                    <a:pt x="22232" y="0"/>
                  </a:cubicBezTo>
                  <a:cubicBezTo>
                    <a:pt x="19160" y="1283"/>
                    <a:pt x="16120" y="1924"/>
                    <a:pt x="13084" y="1924"/>
                  </a:cubicBezTo>
                  <a:cubicBezTo>
                    <a:pt x="10048" y="1924"/>
                    <a:pt x="7015" y="1283"/>
                    <a:pt x="39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2" name="Google Shape;502;p38"/>
          <p:cNvSpPr txBox="1"/>
          <p:nvPr/>
        </p:nvSpPr>
        <p:spPr>
          <a:xfrm>
            <a:off x="1914900" y="271650"/>
            <a:ext cx="72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Archivo"/>
                <a:ea typeface="Archivo"/>
                <a:cs typeface="Archivo"/>
                <a:sym typeface="Archivo"/>
              </a:rPr>
              <a:t>Gaussian</a:t>
            </a:r>
            <a:r>
              <a:rPr b="1" lang="en" sz="1800">
                <a:latin typeface="Archivo"/>
                <a:ea typeface="Archivo"/>
                <a:cs typeface="Archivo"/>
                <a:sym typeface="Archivo"/>
              </a:rPr>
              <a:t> Naive Bayes</a:t>
            </a:r>
            <a:endParaRPr b="1" sz="19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503" name="Google Shape;5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100" y="2236050"/>
            <a:ext cx="237605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550" y="2173338"/>
            <a:ext cx="2724728" cy="55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925" y="2952475"/>
            <a:ext cx="4119274" cy="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2224" y="2952475"/>
            <a:ext cx="1086581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8"/>
          <p:cNvSpPr txBox="1"/>
          <p:nvPr/>
        </p:nvSpPr>
        <p:spPr>
          <a:xfrm>
            <a:off x="1096475" y="4256350"/>
            <a:ext cx="50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08" name="Google Shape;508;p38"/>
          <p:cNvSpPr txBox="1"/>
          <p:nvPr/>
        </p:nvSpPr>
        <p:spPr>
          <a:xfrm>
            <a:off x="1959200" y="4040950"/>
            <a:ext cx="6788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where Ny =  number of occurances of class y in dataset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rchivo"/>
                <a:ea typeface="Archivo"/>
                <a:cs typeface="Archivo"/>
                <a:sym typeface="Archivo"/>
              </a:rPr>
              <a:t>N = Total Number of data in the training data. </a:t>
            </a:r>
            <a:endParaRPr sz="1600"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at are prefixes and suffixes? by Slidesgo">
  <a:themeElements>
    <a:clrScheme name="Simple Light">
      <a:dk1>
        <a:srgbClr val="000000"/>
      </a:dk1>
      <a:lt1>
        <a:srgbClr val="ECE7CE"/>
      </a:lt1>
      <a:dk2>
        <a:srgbClr val="DD623C"/>
      </a:dk2>
      <a:lt2>
        <a:srgbClr val="B61221"/>
      </a:lt2>
      <a:accent1>
        <a:srgbClr val="DB3186"/>
      </a:accent1>
      <a:accent2>
        <a:srgbClr val="19AE6F"/>
      </a:accent2>
      <a:accent3>
        <a:srgbClr val="2D34B0"/>
      </a:accent3>
      <a:accent4>
        <a:srgbClr val="15213A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